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3" r:id="rId7"/>
    <p:sldId id="264" r:id="rId8"/>
    <p:sldId id="265" r:id="rId9"/>
    <p:sldId id="266" r:id="rId10"/>
    <p:sldId id="261" r:id="rId11"/>
    <p:sldId id="260"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97" d="100"/>
          <a:sy n="97" d="100"/>
        </p:scale>
        <p:origin x="192"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1DB6-3057-35D8-881E-0EBB116381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F7CD51-EAFC-F006-17D3-C9CF5B2597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B8C1F6-7688-C081-10D8-5E968BDF38BD}"/>
              </a:ext>
            </a:extLst>
          </p:cNvPr>
          <p:cNvSpPr>
            <a:spLocks noGrp="1"/>
          </p:cNvSpPr>
          <p:nvPr>
            <p:ph type="dt" sz="half" idx="10"/>
          </p:nvPr>
        </p:nvSpPr>
        <p:spPr/>
        <p:txBody>
          <a:bodyPr/>
          <a:lstStyle/>
          <a:p>
            <a:fld id="{55FEBD91-0D33-4097-AE16-BCFE5EBD524F}" type="datetimeFigureOut">
              <a:rPr lang="en-US" smtClean="0"/>
              <a:t>12/22/2024</a:t>
            </a:fld>
            <a:endParaRPr lang="en-US"/>
          </a:p>
        </p:txBody>
      </p:sp>
      <p:sp>
        <p:nvSpPr>
          <p:cNvPr id="5" name="Footer Placeholder 4">
            <a:extLst>
              <a:ext uri="{FF2B5EF4-FFF2-40B4-BE49-F238E27FC236}">
                <a16:creationId xmlns:a16="http://schemas.microsoft.com/office/drawing/2014/main" id="{5DB92E56-EF48-650F-9D1A-FFAADCB6D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5EC1B4-41E9-97D8-2D33-15B9641806AC}"/>
              </a:ext>
            </a:extLst>
          </p:cNvPr>
          <p:cNvSpPr>
            <a:spLocks noGrp="1"/>
          </p:cNvSpPr>
          <p:nvPr>
            <p:ph type="sldNum" sz="quarter" idx="12"/>
          </p:nvPr>
        </p:nvSpPr>
        <p:spPr/>
        <p:txBody>
          <a:bodyPr/>
          <a:lstStyle/>
          <a:p>
            <a:fld id="{C6A90DC2-19FB-4EF2-A309-BB14A0E7DE48}" type="slidenum">
              <a:rPr lang="en-US" smtClean="0"/>
              <a:t>‹#›</a:t>
            </a:fld>
            <a:endParaRPr lang="en-US"/>
          </a:p>
        </p:txBody>
      </p:sp>
    </p:spTree>
    <p:extLst>
      <p:ext uri="{BB962C8B-B14F-4D97-AF65-F5344CB8AC3E}">
        <p14:creationId xmlns:p14="http://schemas.microsoft.com/office/powerpoint/2010/main" val="3674686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1380C-3173-ACEA-63C2-DAF848CCB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218B38-F692-4AED-AC68-A83DA5C9F4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EEB12C-0771-A56C-F146-259E6B7B73BA}"/>
              </a:ext>
            </a:extLst>
          </p:cNvPr>
          <p:cNvSpPr>
            <a:spLocks noGrp="1"/>
          </p:cNvSpPr>
          <p:nvPr>
            <p:ph type="dt" sz="half" idx="10"/>
          </p:nvPr>
        </p:nvSpPr>
        <p:spPr/>
        <p:txBody>
          <a:bodyPr/>
          <a:lstStyle/>
          <a:p>
            <a:fld id="{55FEBD91-0D33-4097-AE16-BCFE5EBD524F}" type="datetimeFigureOut">
              <a:rPr lang="en-US" smtClean="0"/>
              <a:t>12/22/2024</a:t>
            </a:fld>
            <a:endParaRPr lang="en-US"/>
          </a:p>
        </p:txBody>
      </p:sp>
      <p:sp>
        <p:nvSpPr>
          <p:cNvPr id="5" name="Footer Placeholder 4">
            <a:extLst>
              <a:ext uri="{FF2B5EF4-FFF2-40B4-BE49-F238E27FC236}">
                <a16:creationId xmlns:a16="http://schemas.microsoft.com/office/drawing/2014/main" id="{9F66F95D-78F7-C57E-5304-4A951B4F5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A9693-5166-C961-EAC9-4A4F563FF9B8}"/>
              </a:ext>
            </a:extLst>
          </p:cNvPr>
          <p:cNvSpPr>
            <a:spLocks noGrp="1"/>
          </p:cNvSpPr>
          <p:nvPr>
            <p:ph type="sldNum" sz="quarter" idx="12"/>
          </p:nvPr>
        </p:nvSpPr>
        <p:spPr/>
        <p:txBody>
          <a:bodyPr/>
          <a:lstStyle/>
          <a:p>
            <a:fld id="{C6A90DC2-19FB-4EF2-A309-BB14A0E7DE48}" type="slidenum">
              <a:rPr lang="en-US" smtClean="0"/>
              <a:t>‹#›</a:t>
            </a:fld>
            <a:endParaRPr lang="en-US"/>
          </a:p>
        </p:txBody>
      </p:sp>
    </p:spTree>
    <p:extLst>
      <p:ext uri="{BB962C8B-B14F-4D97-AF65-F5344CB8AC3E}">
        <p14:creationId xmlns:p14="http://schemas.microsoft.com/office/powerpoint/2010/main" val="2164039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670248-8C6F-D53C-FF59-664E1A37C0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10498F-7719-B140-80CB-C36061BCB5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BEA86-40B4-F01A-9A32-D4BF56965B8C}"/>
              </a:ext>
            </a:extLst>
          </p:cNvPr>
          <p:cNvSpPr>
            <a:spLocks noGrp="1"/>
          </p:cNvSpPr>
          <p:nvPr>
            <p:ph type="dt" sz="half" idx="10"/>
          </p:nvPr>
        </p:nvSpPr>
        <p:spPr/>
        <p:txBody>
          <a:bodyPr/>
          <a:lstStyle/>
          <a:p>
            <a:fld id="{55FEBD91-0D33-4097-AE16-BCFE5EBD524F}" type="datetimeFigureOut">
              <a:rPr lang="en-US" smtClean="0"/>
              <a:t>12/22/2024</a:t>
            </a:fld>
            <a:endParaRPr lang="en-US"/>
          </a:p>
        </p:txBody>
      </p:sp>
      <p:sp>
        <p:nvSpPr>
          <p:cNvPr id="5" name="Footer Placeholder 4">
            <a:extLst>
              <a:ext uri="{FF2B5EF4-FFF2-40B4-BE49-F238E27FC236}">
                <a16:creationId xmlns:a16="http://schemas.microsoft.com/office/drawing/2014/main" id="{B3314967-CA51-F9E7-E422-0094E8DF6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4C377-4C5F-14FE-9809-60BCB76F9A36}"/>
              </a:ext>
            </a:extLst>
          </p:cNvPr>
          <p:cNvSpPr>
            <a:spLocks noGrp="1"/>
          </p:cNvSpPr>
          <p:nvPr>
            <p:ph type="sldNum" sz="quarter" idx="12"/>
          </p:nvPr>
        </p:nvSpPr>
        <p:spPr/>
        <p:txBody>
          <a:bodyPr/>
          <a:lstStyle/>
          <a:p>
            <a:fld id="{C6A90DC2-19FB-4EF2-A309-BB14A0E7DE48}" type="slidenum">
              <a:rPr lang="en-US" smtClean="0"/>
              <a:t>‹#›</a:t>
            </a:fld>
            <a:endParaRPr lang="en-US"/>
          </a:p>
        </p:txBody>
      </p:sp>
    </p:spTree>
    <p:extLst>
      <p:ext uri="{BB962C8B-B14F-4D97-AF65-F5344CB8AC3E}">
        <p14:creationId xmlns:p14="http://schemas.microsoft.com/office/powerpoint/2010/main" val="2205150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FDB1-509F-9E08-C453-B33500739E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9A5C72-171A-78E8-3919-3332278E77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92845-5D8A-D258-3575-BFEB37E05E80}"/>
              </a:ext>
            </a:extLst>
          </p:cNvPr>
          <p:cNvSpPr>
            <a:spLocks noGrp="1"/>
          </p:cNvSpPr>
          <p:nvPr>
            <p:ph type="dt" sz="half" idx="10"/>
          </p:nvPr>
        </p:nvSpPr>
        <p:spPr/>
        <p:txBody>
          <a:bodyPr/>
          <a:lstStyle/>
          <a:p>
            <a:fld id="{55FEBD91-0D33-4097-AE16-BCFE5EBD524F}" type="datetimeFigureOut">
              <a:rPr lang="en-US" smtClean="0"/>
              <a:t>12/22/2024</a:t>
            </a:fld>
            <a:endParaRPr lang="en-US"/>
          </a:p>
        </p:txBody>
      </p:sp>
      <p:sp>
        <p:nvSpPr>
          <p:cNvPr id="5" name="Footer Placeholder 4">
            <a:extLst>
              <a:ext uri="{FF2B5EF4-FFF2-40B4-BE49-F238E27FC236}">
                <a16:creationId xmlns:a16="http://schemas.microsoft.com/office/drawing/2014/main" id="{AC0E5093-E73D-F5EF-784B-E1FA44503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36B7D-6252-975C-BE02-BF879DB4ADCC}"/>
              </a:ext>
            </a:extLst>
          </p:cNvPr>
          <p:cNvSpPr>
            <a:spLocks noGrp="1"/>
          </p:cNvSpPr>
          <p:nvPr>
            <p:ph type="sldNum" sz="quarter" idx="12"/>
          </p:nvPr>
        </p:nvSpPr>
        <p:spPr/>
        <p:txBody>
          <a:bodyPr/>
          <a:lstStyle/>
          <a:p>
            <a:fld id="{C6A90DC2-19FB-4EF2-A309-BB14A0E7DE48}" type="slidenum">
              <a:rPr lang="en-US" smtClean="0"/>
              <a:t>‹#›</a:t>
            </a:fld>
            <a:endParaRPr lang="en-US"/>
          </a:p>
        </p:txBody>
      </p:sp>
    </p:spTree>
    <p:extLst>
      <p:ext uri="{BB962C8B-B14F-4D97-AF65-F5344CB8AC3E}">
        <p14:creationId xmlns:p14="http://schemas.microsoft.com/office/powerpoint/2010/main" val="3627724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D2CF1-3BE6-B630-842B-830D7645DD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3E0BC2-F2DE-97C0-17D2-FC092F74BA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14ABA0-298D-8380-3112-7E7AE66B2109}"/>
              </a:ext>
            </a:extLst>
          </p:cNvPr>
          <p:cNvSpPr>
            <a:spLocks noGrp="1"/>
          </p:cNvSpPr>
          <p:nvPr>
            <p:ph type="dt" sz="half" idx="10"/>
          </p:nvPr>
        </p:nvSpPr>
        <p:spPr/>
        <p:txBody>
          <a:bodyPr/>
          <a:lstStyle/>
          <a:p>
            <a:fld id="{55FEBD91-0D33-4097-AE16-BCFE5EBD524F}" type="datetimeFigureOut">
              <a:rPr lang="en-US" smtClean="0"/>
              <a:t>12/22/2024</a:t>
            </a:fld>
            <a:endParaRPr lang="en-US"/>
          </a:p>
        </p:txBody>
      </p:sp>
      <p:sp>
        <p:nvSpPr>
          <p:cNvPr id="5" name="Footer Placeholder 4">
            <a:extLst>
              <a:ext uri="{FF2B5EF4-FFF2-40B4-BE49-F238E27FC236}">
                <a16:creationId xmlns:a16="http://schemas.microsoft.com/office/drawing/2014/main" id="{A4A000CB-8BC2-5EB8-7CF8-E06590425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C7724-5EEE-F7BE-FBCC-ECA6BC4DF6BF}"/>
              </a:ext>
            </a:extLst>
          </p:cNvPr>
          <p:cNvSpPr>
            <a:spLocks noGrp="1"/>
          </p:cNvSpPr>
          <p:nvPr>
            <p:ph type="sldNum" sz="quarter" idx="12"/>
          </p:nvPr>
        </p:nvSpPr>
        <p:spPr/>
        <p:txBody>
          <a:bodyPr/>
          <a:lstStyle/>
          <a:p>
            <a:fld id="{C6A90DC2-19FB-4EF2-A309-BB14A0E7DE48}" type="slidenum">
              <a:rPr lang="en-US" smtClean="0"/>
              <a:t>‹#›</a:t>
            </a:fld>
            <a:endParaRPr lang="en-US"/>
          </a:p>
        </p:txBody>
      </p:sp>
    </p:spTree>
    <p:extLst>
      <p:ext uri="{BB962C8B-B14F-4D97-AF65-F5344CB8AC3E}">
        <p14:creationId xmlns:p14="http://schemas.microsoft.com/office/powerpoint/2010/main" val="3547489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1214D-667D-4237-6FE5-617142E8B5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4361D0-92F2-9A4D-3C16-D629907C43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B30226-BAC7-0DB5-9568-4D442FC873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79068-F963-5D5A-6E65-554950063259}"/>
              </a:ext>
            </a:extLst>
          </p:cNvPr>
          <p:cNvSpPr>
            <a:spLocks noGrp="1"/>
          </p:cNvSpPr>
          <p:nvPr>
            <p:ph type="dt" sz="half" idx="10"/>
          </p:nvPr>
        </p:nvSpPr>
        <p:spPr/>
        <p:txBody>
          <a:bodyPr/>
          <a:lstStyle/>
          <a:p>
            <a:fld id="{55FEBD91-0D33-4097-AE16-BCFE5EBD524F}" type="datetimeFigureOut">
              <a:rPr lang="en-US" smtClean="0"/>
              <a:t>12/22/2024</a:t>
            </a:fld>
            <a:endParaRPr lang="en-US"/>
          </a:p>
        </p:txBody>
      </p:sp>
      <p:sp>
        <p:nvSpPr>
          <p:cNvPr id="6" name="Footer Placeholder 5">
            <a:extLst>
              <a:ext uri="{FF2B5EF4-FFF2-40B4-BE49-F238E27FC236}">
                <a16:creationId xmlns:a16="http://schemas.microsoft.com/office/drawing/2014/main" id="{4C994DC2-2934-3DD2-3728-BCCD73DC3D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76A70-AD53-2336-2FE5-104C2D8C2125}"/>
              </a:ext>
            </a:extLst>
          </p:cNvPr>
          <p:cNvSpPr>
            <a:spLocks noGrp="1"/>
          </p:cNvSpPr>
          <p:nvPr>
            <p:ph type="sldNum" sz="quarter" idx="12"/>
          </p:nvPr>
        </p:nvSpPr>
        <p:spPr/>
        <p:txBody>
          <a:bodyPr/>
          <a:lstStyle/>
          <a:p>
            <a:fld id="{C6A90DC2-19FB-4EF2-A309-BB14A0E7DE48}" type="slidenum">
              <a:rPr lang="en-US" smtClean="0"/>
              <a:t>‹#›</a:t>
            </a:fld>
            <a:endParaRPr lang="en-US"/>
          </a:p>
        </p:txBody>
      </p:sp>
    </p:spTree>
    <p:extLst>
      <p:ext uri="{BB962C8B-B14F-4D97-AF65-F5344CB8AC3E}">
        <p14:creationId xmlns:p14="http://schemas.microsoft.com/office/powerpoint/2010/main" val="1790912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58262-7436-445D-F9FA-E19A5FCE74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83C60C-5F0D-225A-E11B-95EFAF3BBF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AEA141-9C65-090D-FC7B-CF4589DC72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A6540B-835F-637D-9742-C1BFE7AF0A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ACCE83-5C5E-3C41-9EA5-7F1A3735A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3B7B01-E7A1-5A35-7E18-29196D210AAC}"/>
              </a:ext>
            </a:extLst>
          </p:cNvPr>
          <p:cNvSpPr>
            <a:spLocks noGrp="1"/>
          </p:cNvSpPr>
          <p:nvPr>
            <p:ph type="dt" sz="half" idx="10"/>
          </p:nvPr>
        </p:nvSpPr>
        <p:spPr/>
        <p:txBody>
          <a:bodyPr/>
          <a:lstStyle/>
          <a:p>
            <a:fld id="{55FEBD91-0D33-4097-AE16-BCFE5EBD524F}" type="datetimeFigureOut">
              <a:rPr lang="en-US" smtClean="0"/>
              <a:t>12/22/2024</a:t>
            </a:fld>
            <a:endParaRPr lang="en-US"/>
          </a:p>
        </p:txBody>
      </p:sp>
      <p:sp>
        <p:nvSpPr>
          <p:cNvPr id="8" name="Footer Placeholder 7">
            <a:extLst>
              <a:ext uri="{FF2B5EF4-FFF2-40B4-BE49-F238E27FC236}">
                <a16:creationId xmlns:a16="http://schemas.microsoft.com/office/drawing/2014/main" id="{C82202DF-9786-CCD1-BE2B-5B8F3AA455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58E473-DE9E-AA60-1357-EEF048263F28}"/>
              </a:ext>
            </a:extLst>
          </p:cNvPr>
          <p:cNvSpPr>
            <a:spLocks noGrp="1"/>
          </p:cNvSpPr>
          <p:nvPr>
            <p:ph type="sldNum" sz="quarter" idx="12"/>
          </p:nvPr>
        </p:nvSpPr>
        <p:spPr/>
        <p:txBody>
          <a:bodyPr/>
          <a:lstStyle/>
          <a:p>
            <a:fld id="{C6A90DC2-19FB-4EF2-A309-BB14A0E7DE48}" type="slidenum">
              <a:rPr lang="en-US" smtClean="0"/>
              <a:t>‹#›</a:t>
            </a:fld>
            <a:endParaRPr lang="en-US"/>
          </a:p>
        </p:txBody>
      </p:sp>
    </p:spTree>
    <p:extLst>
      <p:ext uri="{BB962C8B-B14F-4D97-AF65-F5344CB8AC3E}">
        <p14:creationId xmlns:p14="http://schemas.microsoft.com/office/powerpoint/2010/main" val="64234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C226-36A7-C3AC-A15F-D6C2C680A6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8A78F0-72F6-F4E3-90AC-186254D23770}"/>
              </a:ext>
            </a:extLst>
          </p:cNvPr>
          <p:cNvSpPr>
            <a:spLocks noGrp="1"/>
          </p:cNvSpPr>
          <p:nvPr>
            <p:ph type="dt" sz="half" idx="10"/>
          </p:nvPr>
        </p:nvSpPr>
        <p:spPr/>
        <p:txBody>
          <a:bodyPr/>
          <a:lstStyle/>
          <a:p>
            <a:fld id="{55FEBD91-0D33-4097-AE16-BCFE5EBD524F}" type="datetimeFigureOut">
              <a:rPr lang="en-US" smtClean="0"/>
              <a:t>12/22/2024</a:t>
            </a:fld>
            <a:endParaRPr lang="en-US"/>
          </a:p>
        </p:txBody>
      </p:sp>
      <p:sp>
        <p:nvSpPr>
          <p:cNvPr id="4" name="Footer Placeholder 3">
            <a:extLst>
              <a:ext uri="{FF2B5EF4-FFF2-40B4-BE49-F238E27FC236}">
                <a16:creationId xmlns:a16="http://schemas.microsoft.com/office/drawing/2014/main" id="{95C99976-BE70-7E0C-032D-505F4B349B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AA8E2-B605-66A4-054A-43F486C39402}"/>
              </a:ext>
            </a:extLst>
          </p:cNvPr>
          <p:cNvSpPr>
            <a:spLocks noGrp="1"/>
          </p:cNvSpPr>
          <p:nvPr>
            <p:ph type="sldNum" sz="quarter" idx="12"/>
          </p:nvPr>
        </p:nvSpPr>
        <p:spPr/>
        <p:txBody>
          <a:bodyPr/>
          <a:lstStyle/>
          <a:p>
            <a:fld id="{C6A90DC2-19FB-4EF2-A309-BB14A0E7DE48}" type="slidenum">
              <a:rPr lang="en-US" smtClean="0"/>
              <a:t>‹#›</a:t>
            </a:fld>
            <a:endParaRPr lang="en-US"/>
          </a:p>
        </p:txBody>
      </p:sp>
    </p:spTree>
    <p:extLst>
      <p:ext uri="{BB962C8B-B14F-4D97-AF65-F5344CB8AC3E}">
        <p14:creationId xmlns:p14="http://schemas.microsoft.com/office/powerpoint/2010/main" val="2338429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915DB1-8A8B-A19D-A9A6-79E2B2D435B2}"/>
              </a:ext>
            </a:extLst>
          </p:cNvPr>
          <p:cNvSpPr>
            <a:spLocks noGrp="1"/>
          </p:cNvSpPr>
          <p:nvPr>
            <p:ph type="dt" sz="half" idx="10"/>
          </p:nvPr>
        </p:nvSpPr>
        <p:spPr/>
        <p:txBody>
          <a:bodyPr/>
          <a:lstStyle/>
          <a:p>
            <a:fld id="{55FEBD91-0D33-4097-AE16-BCFE5EBD524F}" type="datetimeFigureOut">
              <a:rPr lang="en-US" smtClean="0"/>
              <a:t>12/22/2024</a:t>
            </a:fld>
            <a:endParaRPr lang="en-US"/>
          </a:p>
        </p:txBody>
      </p:sp>
      <p:sp>
        <p:nvSpPr>
          <p:cNvPr id="3" name="Footer Placeholder 2">
            <a:extLst>
              <a:ext uri="{FF2B5EF4-FFF2-40B4-BE49-F238E27FC236}">
                <a16:creationId xmlns:a16="http://schemas.microsoft.com/office/drawing/2014/main" id="{A614CBFB-ECC9-23B9-EFAC-35B8146CAA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9ADE25-5E90-2D06-9554-C5412C732F10}"/>
              </a:ext>
            </a:extLst>
          </p:cNvPr>
          <p:cNvSpPr>
            <a:spLocks noGrp="1"/>
          </p:cNvSpPr>
          <p:nvPr>
            <p:ph type="sldNum" sz="quarter" idx="12"/>
          </p:nvPr>
        </p:nvSpPr>
        <p:spPr/>
        <p:txBody>
          <a:bodyPr/>
          <a:lstStyle/>
          <a:p>
            <a:fld id="{C6A90DC2-19FB-4EF2-A309-BB14A0E7DE48}" type="slidenum">
              <a:rPr lang="en-US" smtClean="0"/>
              <a:t>‹#›</a:t>
            </a:fld>
            <a:endParaRPr lang="en-US"/>
          </a:p>
        </p:txBody>
      </p:sp>
    </p:spTree>
    <p:extLst>
      <p:ext uri="{BB962C8B-B14F-4D97-AF65-F5344CB8AC3E}">
        <p14:creationId xmlns:p14="http://schemas.microsoft.com/office/powerpoint/2010/main" val="320264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66814-1C41-90F6-C64C-D1439C4249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59A3CB-B9CF-F31F-87DE-591544D35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87657D-348C-C6D5-A251-1C547AFBBB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4A6A7-EA30-1109-21D3-95EFAF378403}"/>
              </a:ext>
            </a:extLst>
          </p:cNvPr>
          <p:cNvSpPr>
            <a:spLocks noGrp="1"/>
          </p:cNvSpPr>
          <p:nvPr>
            <p:ph type="dt" sz="half" idx="10"/>
          </p:nvPr>
        </p:nvSpPr>
        <p:spPr/>
        <p:txBody>
          <a:bodyPr/>
          <a:lstStyle/>
          <a:p>
            <a:fld id="{55FEBD91-0D33-4097-AE16-BCFE5EBD524F}" type="datetimeFigureOut">
              <a:rPr lang="en-US" smtClean="0"/>
              <a:t>12/22/2024</a:t>
            </a:fld>
            <a:endParaRPr lang="en-US"/>
          </a:p>
        </p:txBody>
      </p:sp>
      <p:sp>
        <p:nvSpPr>
          <p:cNvPr id="6" name="Footer Placeholder 5">
            <a:extLst>
              <a:ext uri="{FF2B5EF4-FFF2-40B4-BE49-F238E27FC236}">
                <a16:creationId xmlns:a16="http://schemas.microsoft.com/office/drawing/2014/main" id="{54DDDF70-DDCF-563D-0E30-BB0EF2EA7A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AAD15D-3C31-A7AA-A03E-6FB108924D50}"/>
              </a:ext>
            </a:extLst>
          </p:cNvPr>
          <p:cNvSpPr>
            <a:spLocks noGrp="1"/>
          </p:cNvSpPr>
          <p:nvPr>
            <p:ph type="sldNum" sz="quarter" idx="12"/>
          </p:nvPr>
        </p:nvSpPr>
        <p:spPr/>
        <p:txBody>
          <a:bodyPr/>
          <a:lstStyle/>
          <a:p>
            <a:fld id="{C6A90DC2-19FB-4EF2-A309-BB14A0E7DE48}" type="slidenum">
              <a:rPr lang="en-US" smtClean="0"/>
              <a:t>‹#›</a:t>
            </a:fld>
            <a:endParaRPr lang="en-US"/>
          </a:p>
        </p:txBody>
      </p:sp>
    </p:spTree>
    <p:extLst>
      <p:ext uri="{BB962C8B-B14F-4D97-AF65-F5344CB8AC3E}">
        <p14:creationId xmlns:p14="http://schemas.microsoft.com/office/powerpoint/2010/main" val="1927053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66DF4-043D-9333-D7D8-C06A3E41F7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77594A-F318-34B2-ED8D-2ABB313AA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27B799-86DA-5302-6887-749565AA1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F72D9C-CF84-3D64-7B6F-312929770464}"/>
              </a:ext>
            </a:extLst>
          </p:cNvPr>
          <p:cNvSpPr>
            <a:spLocks noGrp="1"/>
          </p:cNvSpPr>
          <p:nvPr>
            <p:ph type="dt" sz="half" idx="10"/>
          </p:nvPr>
        </p:nvSpPr>
        <p:spPr/>
        <p:txBody>
          <a:bodyPr/>
          <a:lstStyle/>
          <a:p>
            <a:fld id="{55FEBD91-0D33-4097-AE16-BCFE5EBD524F}" type="datetimeFigureOut">
              <a:rPr lang="en-US" smtClean="0"/>
              <a:t>12/22/2024</a:t>
            </a:fld>
            <a:endParaRPr lang="en-US"/>
          </a:p>
        </p:txBody>
      </p:sp>
      <p:sp>
        <p:nvSpPr>
          <p:cNvPr id="6" name="Footer Placeholder 5">
            <a:extLst>
              <a:ext uri="{FF2B5EF4-FFF2-40B4-BE49-F238E27FC236}">
                <a16:creationId xmlns:a16="http://schemas.microsoft.com/office/drawing/2014/main" id="{0D4B4DEF-A4AF-E0F7-5279-BF9E5E5600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DAD0E8-DD72-3D61-C726-FC28D8B5E6D6}"/>
              </a:ext>
            </a:extLst>
          </p:cNvPr>
          <p:cNvSpPr>
            <a:spLocks noGrp="1"/>
          </p:cNvSpPr>
          <p:nvPr>
            <p:ph type="sldNum" sz="quarter" idx="12"/>
          </p:nvPr>
        </p:nvSpPr>
        <p:spPr/>
        <p:txBody>
          <a:bodyPr/>
          <a:lstStyle/>
          <a:p>
            <a:fld id="{C6A90DC2-19FB-4EF2-A309-BB14A0E7DE48}" type="slidenum">
              <a:rPr lang="en-US" smtClean="0"/>
              <a:t>‹#›</a:t>
            </a:fld>
            <a:endParaRPr lang="en-US"/>
          </a:p>
        </p:txBody>
      </p:sp>
    </p:spTree>
    <p:extLst>
      <p:ext uri="{BB962C8B-B14F-4D97-AF65-F5344CB8AC3E}">
        <p14:creationId xmlns:p14="http://schemas.microsoft.com/office/powerpoint/2010/main" val="3949406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5FBF4C-156D-4139-AAEE-B845106DB6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97C7F5-9F2E-E074-A8D5-690AC8B5B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2F001-46E6-620E-4786-D6A3859C99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FEBD91-0D33-4097-AE16-BCFE5EBD524F}" type="datetimeFigureOut">
              <a:rPr lang="en-US" smtClean="0"/>
              <a:t>12/22/2024</a:t>
            </a:fld>
            <a:endParaRPr lang="en-US"/>
          </a:p>
        </p:txBody>
      </p:sp>
      <p:sp>
        <p:nvSpPr>
          <p:cNvPr id="5" name="Footer Placeholder 4">
            <a:extLst>
              <a:ext uri="{FF2B5EF4-FFF2-40B4-BE49-F238E27FC236}">
                <a16:creationId xmlns:a16="http://schemas.microsoft.com/office/drawing/2014/main" id="{77D1199C-AD1C-C3DE-A142-F07F6A0E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1CB7F5-8F33-50C9-2CC7-95B363A80A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A90DC2-19FB-4EF2-A309-BB14A0E7DE48}" type="slidenum">
              <a:rPr lang="en-US" smtClean="0"/>
              <a:t>‹#›</a:t>
            </a:fld>
            <a:endParaRPr lang="en-US"/>
          </a:p>
        </p:txBody>
      </p:sp>
    </p:spTree>
    <p:extLst>
      <p:ext uri="{BB962C8B-B14F-4D97-AF65-F5344CB8AC3E}">
        <p14:creationId xmlns:p14="http://schemas.microsoft.com/office/powerpoint/2010/main" val="257014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1025585"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field with rows of plants&#10;&#10;Description automatically generated">
            <a:extLst>
              <a:ext uri="{FF2B5EF4-FFF2-40B4-BE49-F238E27FC236}">
                <a16:creationId xmlns:a16="http://schemas.microsoft.com/office/drawing/2014/main" id="{D61E8FB9-F2F6-39E3-2A18-0BDD4EF1D973}"/>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ECDF7577-6D43-CD7D-8707-1F21366E7A1D}"/>
              </a:ext>
            </a:extLst>
          </p:cNvPr>
          <p:cNvSpPr>
            <a:spLocks noGrp="1"/>
          </p:cNvSpPr>
          <p:nvPr>
            <p:ph type="ctrTitle"/>
          </p:nvPr>
        </p:nvSpPr>
        <p:spPr>
          <a:xfrm>
            <a:off x="1524000" y="1122362"/>
            <a:ext cx="9144000" cy="2900518"/>
          </a:xfrm>
        </p:spPr>
        <p:txBody>
          <a:bodyPr>
            <a:normAutofit/>
          </a:bodyPr>
          <a:lstStyle/>
          <a:p>
            <a:r>
              <a:rPr lang="en-US">
                <a:solidFill>
                  <a:srgbClr val="FFFFFF"/>
                </a:solidFill>
              </a:rPr>
              <a:t>Bacchus Winery</a:t>
            </a:r>
            <a:br>
              <a:rPr lang="en-US">
                <a:solidFill>
                  <a:srgbClr val="FFFFFF"/>
                </a:solidFill>
              </a:rPr>
            </a:br>
            <a:r>
              <a:rPr lang="en-US">
                <a:solidFill>
                  <a:srgbClr val="FFFFFF"/>
                </a:solidFill>
              </a:rPr>
              <a:t>Case Study</a:t>
            </a:r>
          </a:p>
        </p:txBody>
      </p:sp>
      <p:sp>
        <p:nvSpPr>
          <p:cNvPr id="3" name="Subtitle 2">
            <a:extLst>
              <a:ext uri="{FF2B5EF4-FFF2-40B4-BE49-F238E27FC236}">
                <a16:creationId xmlns:a16="http://schemas.microsoft.com/office/drawing/2014/main" id="{6420D646-EE1D-0CC4-821F-35ADAA0F2451}"/>
              </a:ext>
            </a:extLst>
          </p:cNvPr>
          <p:cNvSpPr>
            <a:spLocks noGrp="1"/>
          </p:cNvSpPr>
          <p:nvPr>
            <p:ph type="subTitle" idx="1"/>
          </p:nvPr>
        </p:nvSpPr>
        <p:spPr>
          <a:xfrm>
            <a:off x="1524000" y="4159404"/>
            <a:ext cx="9144000" cy="1098395"/>
          </a:xfrm>
        </p:spPr>
        <p:txBody>
          <a:bodyPr>
            <a:noAutofit/>
          </a:bodyPr>
          <a:lstStyle/>
          <a:p>
            <a:r>
              <a:rPr lang="en-US" sz="1400" dirty="0">
                <a:solidFill>
                  <a:srgbClr val="FFFFFF"/>
                </a:solidFill>
              </a:rPr>
              <a:t>Group 4:</a:t>
            </a:r>
          </a:p>
          <a:p>
            <a:r>
              <a:rPr lang="en-US" sz="1400" dirty="0">
                <a:solidFill>
                  <a:srgbClr val="FFFFFF"/>
                </a:solidFill>
                <a:effectLst/>
                <a:ea typeface="Constantia" panose="02030602050306030303" pitchFamily="18" charset="0"/>
              </a:rPr>
              <a:t>Kyle Marlia-Conner</a:t>
            </a:r>
            <a:br>
              <a:rPr lang="en-US" sz="1400" dirty="0">
                <a:solidFill>
                  <a:srgbClr val="FFFFFF"/>
                </a:solidFill>
                <a:effectLst/>
                <a:ea typeface="Constantia" panose="02030602050306030303" pitchFamily="18" charset="0"/>
              </a:rPr>
            </a:br>
            <a:r>
              <a:rPr lang="en-US" sz="1400" dirty="0">
                <a:solidFill>
                  <a:srgbClr val="FFFFFF"/>
                </a:solidFill>
                <a:effectLst/>
                <a:ea typeface="Constantia" panose="02030602050306030303" pitchFamily="18" charset="0"/>
              </a:rPr>
              <a:t>Steve </a:t>
            </a:r>
            <a:r>
              <a:rPr lang="en-US" sz="1400" dirty="0" err="1">
                <a:solidFill>
                  <a:srgbClr val="FFFFFF"/>
                </a:solidFill>
                <a:effectLst/>
                <a:ea typeface="Constantia" panose="02030602050306030303" pitchFamily="18" charset="0"/>
              </a:rPr>
              <a:t>Stylin</a:t>
            </a:r>
            <a:br>
              <a:rPr lang="en-US" sz="1400" dirty="0">
                <a:solidFill>
                  <a:srgbClr val="FFFFFF"/>
                </a:solidFill>
                <a:effectLst/>
                <a:ea typeface="Constantia" panose="02030602050306030303" pitchFamily="18" charset="0"/>
              </a:rPr>
            </a:br>
            <a:r>
              <a:rPr lang="en-US" sz="1400" dirty="0">
                <a:solidFill>
                  <a:srgbClr val="FFFFFF"/>
                </a:solidFill>
                <a:effectLst/>
                <a:ea typeface="Constantia" panose="02030602050306030303" pitchFamily="18" charset="0"/>
              </a:rPr>
              <a:t>Ean </a:t>
            </a:r>
            <a:r>
              <a:rPr lang="en-US" sz="1400" dirty="0" err="1">
                <a:solidFill>
                  <a:srgbClr val="FFFFFF"/>
                </a:solidFill>
                <a:effectLst/>
                <a:ea typeface="Constantia" panose="02030602050306030303" pitchFamily="18" charset="0"/>
              </a:rPr>
              <a:t>Masoner</a:t>
            </a:r>
            <a:br>
              <a:rPr lang="en-US" sz="1400" dirty="0">
                <a:solidFill>
                  <a:srgbClr val="FFFFFF"/>
                </a:solidFill>
                <a:effectLst/>
                <a:ea typeface="Constantia" panose="02030602050306030303" pitchFamily="18" charset="0"/>
              </a:rPr>
            </a:br>
            <a:r>
              <a:rPr lang="en-US" sz="1400" dirty="0" err="1">
                <a:solidFill>
                  <a:srgbClr val="FFFFFF"/>
                </a:solidFill>
                <a:effectLst/>
                <a:ea typeface="Constantia" panose="02030602050306030303" pitchFamily="18" charset="0"/>
              </a:rPr>
              <a:t>Cuitlahuac</a:t>
            </a:r>
            <a:r>
              <a:rPr lang="en-US" sz="1400" dirty="0">
                <a:solidFill>
                  <a:srgbClr val="FFFFFF"/>
                </a:solidFill>
                <a:effectLst/>
                <a:ea typeface="Constantia" panose="02030602050306030303" pitchFamily="18" charset="0"/>
              </a:rPr>
              <a:t> Hernandez</a:t>
            </a:r>
            <a:br>
              <a:rPr lang="en-US" sz="1400" dirty="0">
                <a:solidFill>
                  <a:srgbClr val="FFFFFF"/>
                </a:solidFill>
                <a:effectLst/>
                <a:ea typeface="Constantia" panose="02030602050306030303" pitchFamily="18" charset="0"/>
              </a:rPr>
            </a:br>
            <a:r>
              <a:rPr lang="en-US" sz="1400" dirty="0" err="1">
                <a:solidFill>
                  <a:srgbClr val="FFFFFF"/>
                </a:solidFill>
                <a:effectLst/>
                <a:ea typeface="Constantia" panose="02030602050306030303" pitchFamily="18" charset="0"/>
              </a:rPr>
              <a:t>Mirajo</a:t>
            </a:r>
            <a:r>
              <a:rPr lang="en-US" sz="1400" dirty="0">
                <a:solidFill>
                  <a:srgbClr val="FFFFFF"/>
                </a:solidFill>
                <a:effectLst/>
                <a:ea typeface="Constantia" panose="02030602050306030303" pitchFamily="18" charset="0"/>
              </a:rPr>
              <a:t> </a:t>
            </a:r>
            <a:r>
              <a:rPr lang="en-US" sz="1400" dirty="0" err="1">
                <a:solidFill>
                  <a:srgbClr val="FFFFFF"/>
                </a:solidFill>
                <a:effectLst/>
                <a:ea typeface="Constantia" panose="02030602050306030303" pitchFamily="18" charset="0"/>
              </a:rPr>
              <a:t>Tesora</a:t>
            </a:r>
            <a:r>
              <a:rPr lang="en-US" sz="1400" dirty="0">
                <a:solidFill>
                  <a:srgbClr val="FFFFFF"/>
                </a:solidFill>
                <a:effectLst/>
                <a:ea typeface="Constantia" panose="02030602050306030303" pitchFamily="18" charset="0"/>
              </a:rPr>
              <a:t> </a:t>
            </a:r>
            <a:endParaRPr lang="en-US" sz="1400" dirty="0">
              <a:solidFill>
                <a:srgbClr val="FFFFFF"/>
              </a:solidFill>
            </a:endParaRPr>
          </a:p>
        </p:txBody>
      </p:sp>
    </p:spTree>
    <p:extLst>
      <p:ext uri="{BB962C8B-B14F-4D97-AF65-F5344CB8AC3E}">
        <p14:creationId xmlns:p14="http://schemas.microsoft.com/office/powerpoint/2010/main" val="195902353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71B893-DB8E-6F29-E18E-B58341BD6479}"/>
              </a:ext>
            </a:extLst>
          </p:cNvPr>
          <p:cNvSpPr>
            <a:spLocks noGrp="1"/>
          </p:cNvSpPr>
          <p:nvPr>
            <p:ph type="title"/>
          </p:nvPr>
        </p:nvSpPr>
        <p:spPr>
          <a:xfrm>
            <a:off x="630936" y="640080"/>
            <a:ext cx="4818888" cy="1481328"/>
          </a:xfrm>
        </p:spPr>
        <p:txBody>
          <a:bodyPr anchor="b">
            <a:normAutofit/>
          </a:bodyPr>
          <a:lstStyle/>
          <a:p>
            <a:r>
              <a:rPr lang="en-US" sz="5000" dirty="0"/>
              <a:t>Assumptions (make an…)</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743B9A-8342-AD7B-308E-B8CF7FBE0473}"/>
              </a:ext>
            </a:extLst>
          </p:cNvPr>
          <p:cNvSpPr>
            <a:spLocks noGrp="1"/>
          </p:cNvSpPr>
          <p:nvPr>
            <p:ph idx="1"/>
          </p:nvPr>
        </p:nvSpPr>
        <p:spPr>
          <a:xfrm>
            <a:off x="630936" y="2660904"/>
            <a:ext cx="4818888" cy="3547872"/>
          </a:xfrm>
        </p:spPr>
        <p:txBody>
          <a:bodyPr anchor="t">
            <a:normAutofit/>
          </a:bodyPr>
          <a:lstStyle/>
          <a:p>
            <a:r>
              <a:rPr lang="en-US" sz="2000">
                <a:effectLst/>
                <a:ea typeface="Constantia" panose="02030602050306030303" pitchFamily="18" charset="0"/>
                <a:cs typeface="Times New Roman" panose="02020603050405020304" pitchFamily="18" charset="0"/>
              </a:rPr>
              <a:t>The winery operates on a monthly reporting cycle for inventory and sales.</a:t>
            </a:r>
          </a:p>
          <a:p>
            <a:r>
              <a:rPr lang="en-US" sz="2000">
                <a:effectLst/>
                <a:ea typeface="Constantia" panose="02030602050306030303" pitchFamily="18" charset="0"/>
                <a:cs typeface="Times New Roman" panose="02020603050405020304" pitchFamily="18" charset="0"/>
              </a:rPr>
              <a:t>All employees are full-time and work a standard number of hours each week.</a:t>
            </a:r>
          </a:p>
          <a:p>
            <a:r>
              <a:rPr lang="en-US" sz="2000">
                <a:effectLst/>
                <a:ea typeface="Constantia" panose="02030602050306030303" pitchFamily="18" charset="0"/>
                <a:cs typeface="Times New Roman" panose="02020603050405020304" pitchFamily="18" charset="0"/>
              </a:rPr>
              <a:t>The winery uses a centralized database to manage all information related to employees, suppliers, inventory, and sales.</a:t>
            </a:r>
          </a:p>
          <a:p>
            <a:r>
              <a:rPr lang="en-US" sz="2000">
                <a:effectLst/>
                <a:ea typeface="Constantia" panose="02030602050306030303" pitchFamily="18" charset="0"/>
                <a:cs typeface="Times New Roman" panose="02020603050405020304" pitchFamily="18" charset="0"/>
              </a:rPr>
              <a:t>Online ordering and tracking systems are implemented for both suppliers and distributors.</a:t>
            </a:r>
          </a:p>
          <a:p>
            <a:endParaRPr lang="en-US" sz="2000"/>
          </a:p>
        </p:txBody>
      </p:sp>
      <p:pic>
        <p:nvPicPr>
          <p:cNvPr id="7" name="Graphic 6" descr="Wine">
            <a:extLst>
              <a:ext uri="{FF2B5EF4-FFF2-40B4-BE49-F238E27FC236}">
                <a16:creationId xmlns:a16="http://schemas.microsoft.com/office/drawing/2014/main" id="{87F747A7-5D68-0D6D-60E1-999E9F51B4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63060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612B2B-9C14-A12F-54D2-5F9A173E998A}"/>
              </a:ext>
            </a:extLst>
          </p:cNvPr>
          <p:cNvSpPr>
            <a:spLocks noGrp="1"/>
          </p:cNvSpPr>
          <p:nvPr>
            <p:ph type="title"/>
          </p:nvPr>
        </p:nvSpPr>
        <p:spPr>
          <a:xfrm>
            <a:off x="630936" y="640080"/>
            <a:ext cx="4818888" cy="1481328"/>
          </a:xfrm>
        </p:spPr>
        <p:txBody>
          <a:bodyPr anchor="b">
            <a:normAutofit/>
          </a:bodyPr>
          <a:lstStyle/>
          <a:p>
            <a:r>
              <a:rPr lang="en-US" sz="5000"/>
              <a:t>The Master, The Brain, The ERD</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42E4AF-05AC-C4F2-1785-CD6AFA6C097E}"/>
              </a:ext>
            </a:extLst>
          </p:cNvPr>
          <p:cNvSpPr>
            <a:spLocks noGrp="1"/>
          </p:cNvSpPr>
          <p:nvPr>
            <p:ph idx="1"/>
          </p:nvPr>
        </p:nvSpPr>
        <p:spPr>
          <a:xfrm>
            <a:off x="630936" y="2660904"/>
            <a:ext cx="4818888" cy="3547872"/>
          </a:xfrm>
        </p:spPr>
        <p:txBody>
          <a:bodyPr anchor="t">
            <a:normAutofit/>
          </a:bodyPr>
          <a:lstStyle/>
          <a:p>
            <a:r>
              <a:rPr lang="en-US" sz="1700" dirty="0"/>
              <a:t>By analyzing the case study and utilizing the assumptions gathered, the group agreed upon the following ERD, as it will:</a:t>
            </a:r>
          </a:p>
          <a:p>
            <a:pPr lvl="1"/>
            <a:r>
              <a:rPr lang="en-US" sz="1700" dirty="0"/>
              <a:t>Help identify the distribution of supplies as well as carry a full inventory of what supplies are currently in stock.</a:t>
            </a:r>
          </a:p>
          <a:p>
            <a:pPr lvl="1"/>
            <a:r>
              <a:rPr lang="en-US" sz="1700" dirty="0"/>
              <a:t>Track the distribution of different kinds of wines and their salability compared to forecasted expectations.</a:t>
            </a:r>
          </a:p>
          <a:p>
            <a:pPr lvl="1"/>
            <a:r>
              <a:rPr lang="en-US" sz="1700" dirty="0"/>
              <a:t>Enable the ability for employees to log hours worked, as well as retrieve the information entered.</a:t>
            </a:r>
          </a:p>
        </p:txBody>
      </p:sp>
      <p:pic>
        <p:nvPicPr>
          <p:cNvPr id="6" name="Picture 5" descr="A diagram of a company&#10;&#10;Description automatically generated with medium confidence">
            <a:extLst>
              <a:ext uri="{FF2B5EF4-FFF2-40B4-BE49-F238E27FC236}">
                <a16:creationId xmlns:a16="http://schemas.microsoft.com/office/drawing/2014/main" id="{F8BF618D-9FF5-8AF0-599C-9DED1E43B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320474"/>
            <a:ext cx="5458968" cy="4217052"/>
          </a:xfrm>
          <a:prstGeom prst="rect">
            <a:avLst/>
          </a:prstGeom>
        </p:spPr>
      </p:pic>
    </p:spTree>
    <p:extLst>
      <p:ext uri="{BB962C8B-B14F-4D97-AF65-F5344CB8AC3E}">
        <p14:creationId xmlns:p14="http://schemas.microsoft.com/office/powerpoint/2010/main" val="2848862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699F-B53D-3EAA-F047-2015376294D1}"/>
              </a:ext>
            </a:extLst>
          </p:cNvPr>
          <p:cNvSpPr>
            <a:spLocks noGrp="1"/>
          </p:cNvSpPr>
          <p:nvPr>
            <p:ph type="title"/>
          </p:nvPr>
        </p:nvSpPr>
        <p:spPr>
          <a:xfrm>
            <a:off x="761840" y="1138266"/>
            <a:ext cx="4544762" cy="975670"/>
          </a:xfrm>
        </p:spPr>
        <p:txBody>
          <a:bodyPr anchor="t">
            <a:normAutofit/>
          </a:bodyPr>
          <a:lstStyle/>
          <a:p>
            <a:r>
              <a:rPr lang="en-US" sz="3200" dirty="0"/>
              <a:t>The Relationships Pt. 1</a:t>
            </a:r>
          </a:p>
        </p:txBody>
      </p:sp>
      <p:cxnSp>
        <p:nvCxnSpPr>
          <p:cNvPr id="14" name="Straight Connector 1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3AB37FC-0F46-73F2-37E5-392D8CDE00F1}"/>
              </a:ext>
            </a:extLst>
          </p:cNvPr>
          <p:cNvSpPr>
            <a:spLocks noGrp="1"/>
          </p:cNvSpPr>
          <p:nvPr>
            <p:ph idx="1"/>
          </p:nvPr>
        </p:nvSpPr>
        <p:spPr>
          <a:xfrm>
            <a:off x="761840" y="2551176"/>
            <a:ext cx="4544762" cy="3602935"/>
          </a:xfrm>
        </p:spPr>
        <p:txBody>
          <a:bodyPr>
            <a:normAutofit/>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Employee</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to </a:t>
            </a: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Department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One-to-Many (One department can have multiple employees, but each employee belongs to one department).</a:t>
            </a:r>
          </a:p>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Department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to </a:t>
            </a: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Employee</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One-to-One (Each department has one head).</a:t>
            </a:r>
          </a:p>
          <a:p>
            <a:r>
              <a:rPr lang="en-US" sz="2000" kern="100" dirty="0">
                <a:latin typeface="Times New Roman" panose="02020603050405020304" pitchFamily="18" charset="0"/>
                <a:ea typeface="Constantia" panose="02030602050306030303" pitchFamily="18" charset="0"/>
                <a:cs typeface="Times New Roman" panose="02020603050405020304" pitchFamily="18" charset="0"/>
              </a:rPr>
              <a:t>Accomplished utilizing:</a:t>
            </a:r>
          </a:p>
          <a:p>
            <a:pPr marL="457200" lvl="1" indent="0">
              <a:buNone/>
            </a:pPr>
            <a:endParaRPr lang="en-US" sz="1600" dirty="0">
              <a:effectLst/>
              <a:latin typeface="Constantia" panose="02030602050306030303" pitchFamily="18" charset="0"/>
              <a:ea typeface="Constantia" panose="02030602050306030303" pitchFamily="18" charset="0"/>
              <a:cs typeface="Times New Roman" panose="02020603050405020304" pitchFamily="18" charset="0"/>
            </a:endParaRPr>
          </a:p>
          <a:p>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lvl="1"/>
            <a:endParaRPr lang="en-US" sz="2000" dirty="0">
              <a:effectLst/>
              <a:latin typeface="Constantia" panose="02030602050306030303" pitchFamily="18" charset="0"/>
              <a:ea typeface="Constantia" panose="02030602050306030303" pitchFamily="18" charset="0"/>
              <a:cs typeface="Times New Roman" panose="02020603050405020304" pitchFamily="18" charset="0"/>
            </a:endParaRPr>
          </a:p>
          <a:p>
            <a:endParaRPr lang="en-US" sz="2000" dirty="0"/>
          </a:p>
          <a:p>
            <a:endParaRPr lang="en-US" sz="2000" dirty="0"/>
          </a:p>
        </p:txBody>
      </p:sp>
      <p:pic>
        <p:nvPicPr>
          <p:cNvPr id="5" name="Picture 4">
            <a:extLst>
              <a:ext uri="{FF2B5EF4-FFF2-40B4-BE49-F238E27FC236}">
                <a16:creationId xmlns:a16="http://schemas.microsoft.com/office/drawing/2014/main" id="{2E56457E-C227-EACB-2F6F-4A4B4240DE99}"/>
              </a:ext>
            </a:extLst>
          </p:cNvPr>
          <p:cNvPicPr>
            <a:picLocks noChangeAspect="1"/>
          </p:cNvPicPr>
          <p:nvPr/>
        </p:nvPicPr>
        <p:blipFill>
          <a:blip r:embed="rId2"/>
          <a:stretch>
            <a:fillRect/>
          </a:stretch>
        </p:blipFill>
        <p:spPr>
          <a:xfrm>
            <a:off x="6885400" y="1536802"/>
            <a:ext cx="4144341" cy="3988928"/>
          </a:xfrm>
          <a:prstGeom prst="rect">
            <a:avLst/>
          </a:prstGeom>
        </p:spPr>
      </p:pic>
      <p:pic>
        <p:nvPicPr>
          <p:cNvPr id="7" name="Picture 6">
            <a:extLst>
              <a:ext uri="{FF2B5EF4-FFF2-40B4-BE49-F238E27FC236}">
                <a16:creationId xmlns:a16="http://schemas.microsoft.com/office/drawing/2014/main" id="{B706AF12-023A-47D2-AEEE-CF90C3FD6B02}"/>
              </a:ext>
            </a:extLst>
          </p:cNvPr>
          <p:cNvPicPr>
            <a:picLocks noChangeAspect="1"/>
          </p:cNvPicPr>
          <p:nvPr/>
        </p:nvPicPr>
        <p:blipFill>
          <a:blip r:embed="rId3"/>
          <a:stretch>
            <a:fillRect/>
          </a:stretch>
        </p:blipFill>
        <p:spPr>
          <a:xfrm>
            <a:off x="943897" y="4846034"/>
            <a:ext cx="3590944" cy="2011966"/>
          </a:xfrm>
          <a:prstGeom prst="rect">
            <a:avLst/>
          </a:prstGeom>
        </p:spPr>
      </p:pic>
    </p:spTree>
    <p:extLst>
      <p:ext uri="{BB962C8B-B14F-4D97-AF65-F5344CB8AC3E}">
        <p14:creationId xmlns:p14="http://schemas.microsoft.com/office/powerpoint/2010/main" val="3762242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EA40F8-8D1D-E677-35C3-ABF80C888B4B}"/>
              </a:ext>
            </a:extLst>
          </p:cNvPr>
          <p:cNvSpPr>
            <a:spLocks noGrp="1"/>
          </p:cNvSpPr>
          <p:nvPr>
            <p:ph type="title"/>
          </p:nvPr>
        </p:nvSpPr>
        <p:spPr>
          <a:xfrm>
            <a:off x="438913" y="859536"/>
            <a:ext cx="4832802" cy="1170432"/>
          </a:xfrm>
        </p:spPr>
        <p:txBody>
          <a:bodyPr anchor="b">
            <a:normAutofit/>
          </a:bodyPr>
          <a:lstStyle/>
          <a:p>
            <a:r>
              <a:rPr lang="en-US" sz="3400" dirty="0"/>
              <a:t>The Relationships Pt. 2</a:t>
            </a:r>
          </a:p>
        </p:txBody>
      </p:sp>
      <p:sp>
        <p:nvSpPr>
          <p:cNvPr id="18" name="Rectangle 1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99D35B5-6C80-6BC8-97B3-63545E88BA48}"/>
              </a:ext>
            </a:extLst>
          </p:cNvPr>
          <p:cNvSpPr>
            <a:spLocks noGrp="1"/>
          </p:cNvSpPr>
          <p:nvPr>
            <p:ph idx="1"/>
          </p:nvPr>
        </p:nvSpPr>
        <p:spPr>
          <a:xfrm>
            <a:off x="438912" y="2512611"/>
            <a:ext cx="4832803" cy="3664351"/>
          </a:xfrm>
        </p:spPr>
        <p:txBody>
          <a:bodyPr>
            <a:normAutofit/>
          </a:bodyPr>
          <a:lstStyle/>
          <a:p>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Wine</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to </a:t>
            </a: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Grape Variety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Many-to-One (Each wine is associated with one grape variety, but a grape variety can be used for multiple wines).</a:t>
            </a:r>
          </a:p>
          <a:p>
            <a:endParaRPr lang="en-US" sz="1800" kern="100">
              <a:latin typeface="Times New Roman" panose="02020603050405020304" pitchFamily="18" charset="0"/>
              <a:ea typeface="Constantia" panose="02030602050306030303" pitchFamily="18" charset="0"/>
              <a:cs typeface="Times New Roman" panose="02020603050405020304" pitchFamily="18" charset="0"/>
            </a:endParaRPr>
          </a:p>
          <a:p>
            <a:endParaRPr lang="en-US" sz="1800">
              <a:effectLst/>
              <a:latin typeface="Constantia" panose="02030602050306030303" pitchFamily="18" charset="0"/>
              <a:ea typeface="Constantia" panose="02030602050306030303" pitchFamily="18" charset="0"/>
              <a:cs typeface="Times New Roman" panose="02020603050405020304" pitchFamily="18" charset="0"/>
            </a:endParaRPr>
          </a:p>
          <a:p>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Supplier</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to </a:t>
            </a: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Inventory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One-to-Many (Each supplier can provide multiple inventory items).</a:t>
            </a:r>
            <a:endParaRPr lang="en-US" sz="1800">
              <a:effectLst/>
              <a:latin typeface="Constantia" panose="02030602050306030303" pitchFamily="18" charset="0"/>
              <a:ea typeface="Constantia" panose="02030602050306030303" pitchFamily="18" charset="0"/>
              <a:cs typeface="Times New Roman" panose="02020603050405020304" pitchFamily="18" charset="0"/>
            </a:endParaRPr>
          </a:p>
          <a:p>
            <a:endParaRPr lang="en-US" sz="1800"/>
          </a:p>
        </p:txBody>
      </p:sp>
      <p:pic>
        <p:nvPicPr>
          <p:cNvPr id="5" name="Picture 4">
            <a:extLst>
              <a:ext uri="{FF2B5EF4-FFF2-40B4-BE49-F238E27FC236}">
                <a16:creationId xmlns:a16="http://schemas.microsoft.com/office/drawing/2014/main" id="{F93767BD-FF10-E8CD-D706-7C22CAC8F8B6}"/>
              </a:ext>
            </a:extLst>
          </p:cNvPr>
          <p:cNvPicPr>
            <a:picLocks noChangeAspect="1"/>
          </p:cNvPicPr>
          <p:nvPr/>
        </p:nvPicPr>
        <p:blipFill>
          <a:blip r:embed="rId2"/>
          <a:stretch>
            <a:fillRect/>
          </a:stretch>
        </p:blipFill>
        <p:spPr>
          <a:xfrm>
            <a:off x="4597597" y="1784945"/>
            <a:ext cx="3277891" cy="2743200"/>
          </a:xfrm>
          <a:prstGeom prst="rect">
            <a:avLst/>
          </a:prstGeom>
        </p:spPr>
      </p:pic>
      <p:pic>
        <p:nvPicPr>
          <p:cNvPr id="7" name="Picture 6">
            <a:extLst>
              <a:ext uri="{FF2B5EF4-FFF2-40B4-BE49-F238E27FC236}">
                <a16:creationId xmlns:a16="http://schemas.microsoft.com/office/drawing/2014/main" id="{C6735DB4-C723-EBAC-6974-2C24314688D4}"/>
              </a:ext>
            </a:extLst>
          </p:cNvPr>
          <p:cNvPicPr>
            <a:picLocks noChangeAspect="1"/>
          </p:cNvPicPr>
          <p:nvPr/>
        </p:nvPicPr>
        <p:blipFill>
          <a:blip r:embed="rId3"/>
          <a:stretch>
            <a:fillRect/>
          </a:stretch>
        </p:blipFill>
        <p:spPr>
          <a:xfrm>
            <a:off x="3042685" y="4109740"/>
            <a:ext cx="5138928" cy="2672243"/>
          </a:xfrm>
          <a:prstGeom prst="rect">
            <a:avLst/>
          </a:prstGeom>
        </p:spPr>
      </p:pic>
      <p:pic>
        <p:nvPicPr>
          <p:cNvPr id="9" name="Picture 8">
            <a:extLst>
              <a:ext uri="{FF2B5EF4-FFF2-40B4-BE49-F238E27FC236}">
                <a16:creationId xmlns:a16="http://schemas.microsoft.com/office/drawing/2014/main" id="{167E342F-4B0A-3A89-0D3D-DA0A6346E8C8}"/>
              </a:ext>
            </a:extLst>
          </p:cNvPr>
          <p:cNvPicPr>
            <a:picLocks noChangeAspect="1"/>
          </p:cNvPicPr>
          <p:nvPr/>
        </p:nvPicPr>
        <p:blipFill>
          <a:blip r:embed="rId4"/>
          <a:stretch>
            <a:fillRect/>
          </a:stretch>
        </p:blipFill>
        <p:spPr>
          <a:xfrm>
            <a:off x="8108560" y="2029968"/>
            <a:ext cx="3170679" cy="1465194"/>
          </a:xfrm>
          <a:prstGeom prst="rect">
            <a:avLst/>
          </a:prstGeom>
        </p:spPr>
      </p:pic>
      <p:pic>
        <p:nvPicPr>
          <p:cNvPr id="11" name="Picture 10">
            <a:extLst>
              <a:ext uri="{FF2B5EF4-FFF2-40B4-BE49-F238E27FC236}">
                <a16:creationId xmlns:a16="http://schemas.microsoft.com/office/drawing/2014/main" id="{D8350AF1-22D0-F07A-CC41-BEC5AC880A36}"/>
              </a:ext>
            </a:extLst>
          </p:cNvPr>
          <p:cNvPicPr>
            <a:picLocks noChangeAspect="1"/>
          </p:cNvPicPr>
          <p:nvPr/>
        </p:nvPicPr>
        <p:blipFill>
          <a:blip r:embed="rId5"/>
          <a:stretch>
            <a:fillRect/>
          </a:stretch>
        </p:blipFill>
        <p:spPr>
          <a:xfrm>
            <a:off x="8252911" y="4072815"/>
            <a:ext cx="3614623" cy="2003519"/>
          </a:xfrm>
          <a:prstGeom prst="rect">
            <a:avLst/>
          </a:prstGeom>
        </p:spPr>
      </p:pic>
    </p:spTree>
    <p:extLst>
      <p:ext uri="{BB962C8B-B14F-4D97-AF65-F5344CB8AC3E}">
        <p14:creationId xmlns:p14="http://schemas.microsoft.com/office/powerpoint/2010/main" val="100994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37448-ACF9-8F51-BEA4-F85F35BAE7A8}"/>
              </a:ext>
            </a:extLst>
          </p:cNvPr>
          <p:cNvSpPr>
            <a:spLocks noGrp="1"/>
          </p:cNvSpPr>
          <p:nvPr>
            <p:ph type="title"/>
          </p:nvPr>
        </p:nvSpPr>
        <p:spPr>
          <a:xfrm>
            <a:off x="762001" y="762001"/>
            <a:ext cx="6070120" cy="1708243"/>
          </a:xfrm>
        </p:spPr>
        <p:txBody>
          <a:bodyPr anchor="ctr">
            <a:normAutofit/>
          </a:bodyPr>
          <a:lstStyle/>
          <a:p>
            <a:r>
              <a:rPr lang="en-US" sz="4000" dirty="0"/>
              <a:t>The Relationships Pt. 3</a:t>
            </a:r>
          </a:p>
        </p:txBody>
      </p:sp>
      <p:sp>
        <p:nvSpPr>
          <p:cNvPr id="3" name="Content Placeholder 2">
            <a:extLst>
              <a:ext uri="{FF2B5EF4-FFF2-40B4-BE49-F238E27FC236}">
                <a16:creationId xmlns:a16="http://schemas.microsoft.com/office/drawing/2014/main" id="{C8EE29E4-AD96-D248-635A-7E048821FD71}"/>
              </a:ext>
            </a:extLst>
          </p:cNvPr>
          <p:cNvSpPr>
            <a:spLocks noGrp="1"/>
          </p:cNvSpPr>
          <p:nvPr>
            <p:ph idx="1"/>
          </p:nvPr>
        </p:nvSpPr>
        <p:spPr>
          <a:xfrm>
            <a:off x="762001" y="2470243"/>
            <a:ext cx="6070120" cy="3769833"/>
          </a:xfrm>
        </p:spPr>
        <p:txBody>
          <a:bodyPr anchor="ctr">
            <a:normAutofit/>
          </a:bodyPr>
          <a:lstStyle/>
          <a:p>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Inventory</a:t>
            </a: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to </a:t>
            </a: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Employee</a:t>
            </a: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Many-to-One (One employee monitors each inventory item).</a:t>
            </a:r>
            <a:endParaRPr lang="en-US" sz="2000">
              <a:effectLst/>
              <a:latin typeface="Constantia" panose="02030602050306030303" pitchFamily="18" charset="0"/>
              <a:ea typeface="Constantia" panose="02030602050306030303" pitchFamily="18" charset="0"/>
              <a:cs typeface="Times New Roman" panose="02020603050405020304" pitchFamily="18" charset="0"/>
            </a:endParaRPr>
          </a:p>
          <a:p>
            <a:endParaRPr lang="en-US" sz="2000"/>
          </a:p>
        </p:txBody>
      </p:sp>
      <p:sp>
        <p:nvSpPr>
          <p:cNvPr id="14" name="Rectangle 13">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390" y="0"/>
            <a:ext cx="4606609" cy="6858000"/>
          </a:xfrm>
          <a:prstGeom prst="rect">
            <a:avLst/>
          </a:prstGeom>
          <a:solidFill>
            <a:srgbClr val="FFFFFF"/>
          </a:solidFill>
          <a:ln>
            <a:noFill/>
          </a:ln>
          <a:effectLst>
            <a:outerShdw blurRad="381000" dist="317500" dir="57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069CD9-A08C-9190-2345-E51DC57F64E3}"/>
              </a:ext>
            </a:extLst>
          </p:cNvPr>
          <p:cNvPicPr>
            <a:picLocks noChangeAspect="1"/>
          </p:cNvPicPr>
          <p:nvPr/>
        </p:nvPicPr>
        <p:blipFill>
          <a:blip r:embed="rId2"/>
          <a:stretch>
            <a:fillRect/>
          </a:stretch>
        </p:blipFill>
        <p:spPr>
          <a:xfrm>
            <a:off x="8402478" y="568382"/>
            <a:ext cx="3622374" cy="2489449"/>
          </a:xfrm>
          <a:prstGeom prst="rect">
            <a:avLst/>
          </a:prstGeom>
        </p:spPr>
      </p:pic>
      <p:pic>
        <p:nvPicPr>
          <p:cNvPr id="7" name="Picture 6">
            <a:extLst>
              <a:ext uri="{FF2B5EF4-FFF2-40B4-BE49-F238E27FC236}">
                <a16:creationId xmlns:a16="http://schemas.microsoft.com/office/drawing/2014/main" id="{96EC950E-8E24-0D3D-050F-5A46FFAC2DDD}"/>
              </a:ext>
            </a:extLst>
          </p:cNvPr>
          <p:cNvPicPr>
            <a:picLocks noChangeAspect="1"/>
          </p:cNvPicPr>
          <p:nvPr/>
        </p:nvPicPr>
        <p:blipFill>
          <a:blip r:embed="rId3"/>
          <a:stretch>
            <a:fillRect/>
          </a:stretch>
        </p:blipFill>
        <p:spPr>
          <a:xfrm>
            <a:off x="8198172" y="3537764"/>
            <a:ext cx="3381043" cy="1093042"/>
          </a:xfrm>
          <a:prstGeom prst="rect">
            <a:avLst/>
          </a:prstGeom>
        </p:spPr>
      </p:pic>
      <p:pic>
        <p:nvPicPr>
          <p:cNvPr id="9" name="Picture 8">
            <a:extLst>
              <a:ext uri="{FF2B5EF4-FFF2-40B4-BE49-F238E27FC236}">
                <a16:creationId xmlns:a16="http://schemas.microsoft.com/office/drawing/2014/main" id="{D78EC0E3-0697-579D-4363-87DE796F581C}"/>
              </a:ext>
            </a:extLst>
          </p:cNvPr>
          <p:cNvPicPr>
            <a:picLocks noChangeAspect="1"/>
          </p:cNvPicPr>
          <p:nvPr/>
        </p:nvPicPr>
        <p:blipFill>
          <a:blip r:embed="rId4"/>
          <a:stretch>
            <a:fillRect/>
          </a:stretch>
        </p:blipFill>
        <p:spPr>
          <a:xfrm>
            <a:off x="8198173" y="4974247"/>
            <a:ext cx="3381043" cy="1093041"/>
          </a:xfrm>
          <a:prstGeom prst="rect">
            <a:avLst/>
          </a:prstGeom>
        </p:spPr>
      </p:pic>
    </p:spTree>
    <p:extLst>
      <p:ext uri="{BB962C8B-B14F-4D97-AF65-F5344CB8AC3E}">
        <p14:creationId xmlns:p14="http://schemas.microsoft.com/office/powerpoint/2010/main" val="3014684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F646-F4DF-A6F9-6BEE-EB7268671E58}"/>
              </a:ext>
            </a:extLst>
          </p:cNvPr>
          <p:cNvSpPr>
            <a:spLocks noGrp="1"/>
          </p:cNvSpPr>
          <p:nvPr>
            <p:ph type="title"/>
          </p:nvPr>
        </p:nvSpPr>
        <p:spPr>
          <a:xfrm>
            <a:off x="8017254" y="525439"/>
            <a:ext cx="3336545" cy="1657614"/>
          </a:xfrm>
        </p:spPr>
        <p:txBody>
          <a:bodyPr>
            <a:normAutofit/>
          </a:bodyPr>
          <a:lstStyle/>
          <a:p>
            <a:r>
              <a:rPr lang="en-US" sz="3600"/>
              <a:t>The Relationships Pt. 4</a:t>
            </a:r>
          </a:p>
        </p:txBody>
      </p:sp>
      <p:pic>
        <p:nvPicPr>
          <p:cNvPr id="7" name="Picture 6">
            <a:extLst>
              <a:ext uri="{FF2B5EF4-FFF2-40B4-BE49-F238E27FC236}">
                <a16:creationId xmlns:a16="http://schemas.microsoft.com/office/drawing/2014/main" id="{52B85E15-97CB-6680-60A6-449FE77EC757}"/>
              </a:ext>
            </a:extLst>
          </p:cNvPr>
          <p:cNvPicPr>
            <a:picLocks noChangeAspect="1"/>
          </p:cNvPicPr>
          <p:nvPr/>
        </p:nvPicPr>
        <p:blipFill>
          <a:blip r:embed="rId2"/>
          <a:srcRect l="15251" t="14055" r="1657" b="3978"/>
          <a:stretch/>
        </p:blipFill>
        <p:spPr>
          <a:xfrm>
            <a:off x="402608" y="879291"/>
            <a:ext cx="3917965" cy="2840715"/>
          </a:xfrm>
          <a:prstGeom prst="rect">
            <a:avLst/>
          </a:prstGeom>
        </p:spPr>
      </p:pic>
      <p:cxnSp>
        <p:nvCxnSpPr>
          <p:cNvPr id="30" name="Straight Connector 29">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8357FC6-96B1-2C70-143F-0A1F402C88F1}"/>
              </a:ext>
            </a:extLst>
          </p:cNvPr>
          <p:cNvPicPr>
            <a:picLocks noChangeAspect="1"/>
          </p:cNvPicPr>
          <p:nvPr/>
        </p:nvPicPr>
        <p:blipFill>
          <a:blip r:embed="rId3"/>
          <a:stretch>
            <a:fillRect/>
          </a:stretch>
        </p:blipFill>
        <p:spPr>
          <a:xfrm>
            <a:off x="4906370" y="708037"/>
            <a:ext cx="2628285" cy="992177"/>
          </a:xfrm>
          <a:prstGeom prst="rect">
            <a:avLst/>
          </a:prstGeom>
        </p:spPr>
      </p:pic>
      <p:cxnSp>
        <p:nvCxnSpPr>
          <p:cNvPr id="32" name="Straight Connector 31">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EA4D0C3-9593-5D1A-BD5E-82AB98E1BA18}"/>
              </a:ext>
            </a:extLst>
          </p:cNvPr>
          <p:cNvPicPr>
            <a:picLocks noChangeAspect="1"/>
          </p:cNvPicPr>
          <p:nvPr/>
        </p:nvPicPr>
        <p:blipFill>
          <a:blip r:embed="rId4"/>
          <a:stretch>
            <a:fillRect/>
          </a:stretch>
        </p:blipFill>
        <p:spPr>
          <a:xfrm>
            <a:off x="4902652" y="2427390"/>
            <a:ext cx="2628286" cy="1793805"/>
          </a:xfrm>
          <a:prstGeom prst="rect">
            <a:avLst/>
          </a:prstGeom>
        </p:spPr>
      </p:pic>
      <p:cxnSp>
        <p:nvCxnSpPr>
          <p:cNvPr id="34" name="Straight Connector 33">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7840A0-23B2-4EF9-5468-6A48E9DB8ECF}"/>
              </a:ext>
            </a:extLst>
          </p:cNvPr>
          <p:cNvPicPr>
            <a:picLocks noChangeAspect="1"/>
          </p:cNvPicPr>
          <p:nvPr/>
        </p:nvPicPr>
        <p:blipFill>
          <a:blip r:embed="rId5"/>
          <a:stretch>
            <a:fillRect/>
          </a:stretch>
        </p:blipFill>
        <p:spPr>
          <a:xfrm>
            <a:off x="402609" y="5027416"/>
            <a:ext cx="2221053" cy="1216853"/>
          </a:xfrm>
          <a:prstGeom prst="rect">
            <a:avLst/>
          </a:prstGeom>
        </p:spPr>
      </p:pic>
      <p:pic>
        <p:nvPicPr>
          <p:cNvPr id="9" name="Picture 8">
            <a:extLst>
              <a:ext uri="{FF2B5EF4-FFF2-40B4-BE49-F238E27FC236}">
                <a16:creationId xmlns:a16="http://schemas.microsoft.com/office/drawing/2014/main" id="{44C788D4-9EE0-ADD1-5BA0-36E3FCDC95FC}"/>
              </a:ext>
            </a:extLst>
          </p:cNvPr>
          <p:cNvPicPr>
            <a:picLocks noChangeAspect="1"/>
          </p:cNvPicPr>
          <p:nvPr/>
        </p:nvPicPr>
        <p:blipFill>
          <a:blip r:embed="rId6"/>
          <a:stretch>
            <a:fillRect/>
          </a:stretch>
        </p:blipFill>
        <p:spPr>
          <a:xfrm>
            <a:off x="3162822" y="5150306"/>
            <a:ext cx="4364400" cy="971078"/>
          </a:xfrm>
          <a:prstGeom prst="rect">
            <a:avLst/>
          </a:prstGeom>
        </p:spPr>
      </p:pic>
      <p:sp>
        <p:nvSpPr>
          <p:cNvPr id="3" name="Content Placeholder 2">
            <a:extLst>
              <a:ext uri="{FF2B5EF4-FFF2-40B4-BE49-F238E27FC236}">
                <a16:creationId xmlns:a16="http://schemas.microsoft.com/office/drawing/2014/main" id="{ED500A27-36D2-83FD-4667-3E6FAA338920}"/>
              </a:ext>
            </a:extLst>
          </p:cNvPr>
          <p:cNvSpPr>
            <a:spLocks noGrp="1"/>
          </p:cNvSpPr>
          <p:nvPr>
            <p:ph idx="1"/>
          </p:nvPr>
        </p:nvSpPr>
        <p:spPr>
          <a:xfrm>
            <a:off x="8017254" y="2274491"/>
            <a:ext cx="3336546" cy="3902472"/>
          </a:xfrm>
        </p:spPr>
        <p:txBody>
          <a:bodyPr>
            <a:normAutofit/>
          </a:bodyPr>
          <a:lstStyle/>
          <a:p>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Distributor</a:t>
            </a: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to </a:t>
            </a: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Sales</a:t>
            </a: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One-to-Many (Each distributor can have multiple sales records).</a:t>
            </a:r>
            <a:endParaRPr lang="en-US" sz="2000">
              <a:effectLst/>
              <a:latin typeface="Constantia" panose="02030602050306030303" pitchFamily="18" charset="0"/>
              <a:ea typeface="Constantia" panose="02030602050306030303" pitchFamily="18" charset="0"/>
              <a:cs typeface="Times New Roman" panose="02020603050405020304" pitchFamily="18" charset="0"/>
            </a:endParaRPr>
          </a:p>
          <a:p>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Wine</a:t>
            </a: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to </a:t>
            </a: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Sales</a:t>
            </a: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One-to-Many (Each wine can have multiple sales records).</a:t>
            </a:r>
            <a:endParaRPr lang="en-US" sz="2000">
              <a:effectLst/>
              <a:latin typeface="Constantia" panose="02030602050306030303" pitchFamily="18" charset="0"/>
              <a:ea typeface="Constantia" panose="02030602050306030303" pitchFamily="18" charset="0"/>
              <a:cs typeface="Times New Roman" panose="02020603050405020304" pitchFamily="18" charset="0"/>
            </a:endParaRPr>
          </a:p>
          <a:p>
            <a:endParaRPr lang="en-US" sz="2000"/>
          </a:p>
        </p:txBody>
      </p:sp>
      <p:cxnSp>
        <p:nvCxnSpPr>
          <p:cNvPr id="36" name="Straight Connector 35">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66274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0CF0A-C529-D660-7307-00EE51F97A87}"/>
              </a:ext>
            </a:extLst>
          </p:cNvPr>
          <p:cNvSpPr>
            <a:spLocks noGrp="1"/>
          </p:cNvSpPr>
          <p:nvPr>
            <p:ph type="title"/>
          </p:nvPr>
        </p:nvSpPr>
        <p:spPr>
          <a:xfrm>
            <a:off x="1180947" y="-521"/>
            <a:ext cx="9829800" cy="1325880"/>
          </a:xfrm>
        </p:spPr>
        <p:txBody>
          <a:bodyPr anchor="b">
            <a:normAutofit/>
          </a:bodyPr>
          <a:lstStyle/>
          <a:p>
            <a:pPr algn="ctr"/>
            <a:r>
              <a:rPr lang="en-US" sz="3600" dirty="0">
                <a:solidFill>
                  <a:schemeClr val="tx2"/>
                </a:solidFill>
              </a:rPr>
              <a:t>Generated Reports - </a:t>
            </a:r>
            <a:r>
              <a:rPr lang="en-US" sz="3600" dirty="0">
                <a:solidFill>
                  <a:schemeClr val="tx2"/>
                </a:solidFill>
                <a:effectLst/>
                <a:ea typeface="Constantia" panose="02030602050306030303" pitchFamily="18" charset="0"/>
                <a:cs typeface="Times New Roman" panose="02020603050405020304" pitchFamily="18" charset="0"/>
              </a:rPr>
              <a:t>Sales performance</a:t>
            </a:r>
            <a:endParaRPr lang="en-US" sz="3600" dirty="0">
              <a:solidFill>
                <a:schemeClr val="tx2"/>
              </a:solidFill>
            </a:endParaRPr>
          </a:p>
        </p:txBody>
      </p:sp>
      <p:grpSp>
        <p:nvGrpSpPr>
          <p:cNvPr id="20" name="Group 19">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21" name="Freeform: Shape 20">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7FB09AB-614F-15F8-EE44-3356D838B4FB}"/>
              </a:ext>
            </a:extLst>
          </p:cNvPr>
          <p:cNvSpPr>
            <a:spLocks noGrp="1"/>
          </p:cNvSpPr>
          <p:nvPr>
            <p:ph idx="1"/>
          </p:nvPr>
        </p:nvSpPr>
        <p:spPr>
          <a:xfrm>
            <a:off x="804672" y="2827419"/>
            <a:ext cx="5126896" cy="3227626"/>
          </a:xfrm>
        </p:spPr>
        <p:txBody>
          <a:bodyPr anchor="ctr">
            <a:normAutofit/>
          </a:bodyPr>
          <a:lstStyle/>
          <a:p>
            <a:r>
              <a:rPr lang="en-US" sz="1700" dirty="0">
                <a:solidFill>
                  <a:schemeClr val="tx2"/>
                </a:solidFill>
                <a:effectLst/>
                <a:ea typeface="Constantia" panose="02030602050306030303" pitchFamily="18" charset="0"/>
                <a:cs typeface="Times New Roman" panose="02020603050405020304" pitchFamily="18" charset="0"/>
              </a:rPr>
              <a:t>This report was chosen to understand what products are selling to consumers.</a:t>
            </a:r>
          </a:p>
          <a:p>
            <a:r>
              <a:rPr lang="en-US" sz="1700" dirty="0">
                <a:solidFill>
                  <a:schemeClr val="tx2"/>
                </a:solidFill>
                <a:effectLst/>
                <a:ea typeface="Constantia" panose="02030602050306030303" pitchFamily="18" charset="0"/>
                <a:cs typeface="Times New Roman" panose="02020603050405020304" pitchFamily="18" charset="0"/>
              </a:rPr>
              <a:t>After the report is generated, this would allow the winery to make decisions regarding their products such as removing the product from the list and making it seasonal or offering promotional deals to boost sales for lower generating products.</a:t>
            </a:r>
            <a:endParaRPr lang="en-US" sz="1700" dirty="0">
              <a:solidFill>
                <a:schemeClr val="tx2"/>
              </a:solidFill>
              <a:ea typeface="Constantia" panose="02030602050306030303" pitchFamily="18" charset="0"/>
              <a:cs typeface="Times New Roman" panose="02020603050405020304" pitchFamily="18" charset="0"/>
            </a:endParaRPr>
          </a:p>
          <a:p>
            <a:pPr lvl="1"/>
            <a:r>
              <a:rPr lang="en-US" sz="1700" dirty="0">
                <a:solidFill>
                  <a:schemeClr val="tx2"/>
                </a:solidFill>
                <a:effectLst/>
                <a:ea typeface="Constantia" panose="02030602050306030303" pitchFamily="18" charset="0"/>
                <a:cs typeface="Times New Roman" panose="02020603050405020304" pitchFamily="18" charset="0"/>
              </a:rPr>
              <a:t>This example shows that Cabernet is the highest selling wine and allows the owners to look to different marketing decisions regarding the lower selling products</a:t>
            </a:r>
          </a:p>
          <a:p>
            <a:pPr lvl="1"/>
            <a:endParaRPr lang="en-US" sz="1700" dirty="0">
              <a:solidFill>
                <a:schemeClr val="tx2"/>
              </a:solidFill>
            </a:endParaRPr>
          </a:p>
        </p:txBody>
      </p:sp>
      <p:grpSp>
        <p:nvGrpSpPr>
          <p:cNvPr id="26" name="Group 25">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7" name="Freeform: Shape 26">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0" name="Freeform: Shape 29">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bar graph with blue rectangles&#10;&#10;Description automatically generated">
            <a:extLst>
              <a:ext uri="{FF2B5EF4-FFF2-40B4-BE49-F238E27FC236}">
                <a16:creationId xmlns:a16="http://schemas.microsoft.com/office/drawing/2014/main" id="{A6FC8B52-9999-0A50-6B4C-2485C07C3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378" y="2959971"/>
            <a:ext cx="4954693" cy="2972815"/>
          </a:xfrm>
          <a:prstGeom prst="rect">
            <a:avLst/>
          </a:prstGeom>
        </p:spPr>
      </p:pic>
    </p:spTree>
    <p:extLst>
      <p:ext uri="{BB962C8B-B14F-4D97-AF65-F5344CB8AC3E}">
        <p14:creationId xmlns:p14="http://schemas.microsoft.com/office/powerpoint/2010/main" val="185012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4F8F9-27C5-3775-D381-6931DF746077}"/>
              </a:ext>
            </a:extLst>
          </p:cNvPr>
          <p:cNvSpPr>
            <a:spLocks noGrp="1"/>
          </p:cNvSpPr>
          <p:nvPr>
            <p:ph type="title"/>
          </p:nvPr>
        </p:nvSpPr>
        <p:spPr>
          <a:xfrm>
            <a:off x="1180947" y="-19540"/>
            <a:ext cx="9829800" cy="1325880"/>
          </a:xfrm>
        </p:spPr>
        <p:txBody>
          <a:bodyPr anchor="b">
            <a:normAutofit/>
          </a:bodyPr>
          <a:lstStyle/>
          <a:p>
            <a:pPr algn="ctr"/>
            <a:r>
              <a:rPr lang="en-US" sz="3600" dirty="0">
                <a:solidFill>
                  <a:schemeClr val="tx2"/>
                </a:solidFill>
              </a:rPr>
              <a:t>Generated Reports - Inventory</a:t>
            </a:r>
          </a:p>
        </p:txBody>
      </p:sp>
      <p:grpSp>
        <p:nvGrpSpPr>
          <p:cNvPr id="13" name="Group 12">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4" name="Freeform: Shape 13">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E43BD87-1A79-E470-34FC-273B05BDF6EF}"/>
              </a:ext>
            </a:extLst>
          </p:cNvPr>
          <p:cNvSpPr>
            <a:spLocks noGrp="1"/>
          </p:cNvSpPr>
          <p:nvPr>
            <p:ph idx="1"/>
          </p:nvPr>
        </p:nvSpPr>
        <p:spPr>
          <a:xfrm>
            <a:off x="804672" y="2827419"/>
            <a:ext cx="5126896" cy="3227626"/>
          </a:xfrm>
        </p:spPr>
        <p:txBody>
          <a:bodyPr anchor="ctr">
            <a:normAutofit/>
          </a:bodyPr>
          <a:lstStyle/>
          <a:p>
            <a:r>
              <a:rPr lang="en-US" sz="1800" dirty="0">
                <a:solidFill>
                  <a:schemeClr val="tx2"/>
                </a:solidFill>
                <a:effectLst/>
                <a:ea typeface="Constantia" panose="02030602050306030303" pitchFamily="18" charset="0"/>
                <a:cs typeface="Times New Roman" panose="02020603050405020304" pitchFamily="18" charset="0"/>
              </a:rPr>
              <a:t>The inventory report allows us to see what materials we use in our process, and the current stock of each material. </a:t>
            </a:r>
          </a:p>
          <a:p>
            <a:r>
              <a:rPr lang="en-US" sz="1800" dirty="0">
                <a:solidFill>
                  <a:schemeClr val="tx2"/>
                </a:solidFill>
                <a:effectLst/>
                <a:ea typeface="Constantia" panose="02030602050306030303" pitchFamily="18" charset="0"/>
                <a:cs typeface="Times New Roman" panose="02020603050405020304" pitchFamily="18" charset="0"/>
              </a:rPr>
              <a:t>This report would also allow us to decide what point we should begin reordering our products.</a:t>
            </a:r>
            <a:endParaRPr lang="en-US" sz="1800" dirty="0">
              <a:solidFill>
                <a:schemeClr val="tx2"/>
              </a:solidFill>
              <a:ea typeface="Constantia" panose="02030602050306030303" pitchFamily="18" charset="0"/>
              <a:cs typeface="Times New Roman" panose="02020603050405020304" pitchFamily="18" charset="0"/>
            </a:endParaRPr>
          </a:p>
          <a:p>
            <a:pPr lvl="1"/>
            <a:r>
              <a:rPr lang="en-US" sz="1800" dirty="0">
                <a:solidFill>
                  <a:schemeClr val="tx2"/>
                </a:solidFill>
                <a:effectLst/>
                <a:ea typeface="Constantia" panose="02030602050306030303" pitchFamily="18" charset="0"/>
                <a:cs typeface="Times New Roman" panose="02020603050405020304" pitchFamily="18" charset="0"/>
              </a:rPr>
              <a:t>Looking at the generated report this shows that we currently have 1,000 bottles, and the owners could consider this to be a low stock and create the ordering point at 1,500 bottles.</a:t>
            </a:r>
          </a:p>
          <a:p>
            <a:pPr lvl="1"/>
            <a:endParaRPr lang="en-US" sz="1800" dirty="0">
              <a:solidFill>
                <a:schemeClr val="tx2"/>
              </a:solidFill>
            </a:endParaRPr>
          </a:p>
        </p:txBody>
      </p:sp>
      <p:grpSp>
        <p:nvGrpSpPr>
          <p:cNvPr id="19" name="Group 18">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0" name="Freeform: Shape 19">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 shot of a computer program">
            <a:extLst>
              <a:ext uri="{FF2B5EF4-FFF2-40B4-BE49-F238E27FC236}">
                <a16:creationId xmlns:a16="http://schemas.microsoft.com/office/drawing/2014/main" id="{B3EC9042-16A0-84FA-0DC9-90752269F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378" y="2952750"/>
            <a:ext cx="4954693" cy="2933700"/>
          </a:xfrm>
          <a:prstGeom prst="rect">
            <a:avLst/>
          </a:prstGeom>
        </p:spPr>
      </p:pic>
    </p:spTree>
    <p:extLst>
      <p:ext uri="{BB962C8B-B14F-4D97-AF65-F5344CB8AC3E}">
        <p14:creationId xmlns:p14="http://schemas.microsoft.com/office/powerpoint/2010/main" val="2710477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1E52C-DB62-CB73-0B78-41C4E0880ECD}"/>
              </a:ext>
            </a:extLst>
          </p:cNvPr>
          <p:cNvSpPr>
            <a:spLocks noGrp="1"/>
          </p:cNvSpPr>
          <p:nvPr>
            <p:ph type="title"/>
          </p:nvPr>
        </p:nvSpPr>
        <p:spPr>
          <a:xfrm>
            <a:off x="1180947" y="520"/>
            <a:ext cx="9829800" cy="1325880"/>
          </a:xfrm>
        </p:spPr>
        <p:txBody>
          <a:bodyPr anchor="b">
            <a:normAutofit/>
          </a:bodyPr>
          <a:lstStyle/>
          <a:p>
            <a:pPr algn="ctr"/>
            <a:r>
              <a:rPr lang="en-US" sz="3600" dirty="0">
                <a:solidFill>
                  <a:schemeClr val="tx2"/>
                </a:solidFill>
              </a:rPr>
              <a:t>Generated Reports – Worked Hours</a:t>
            </a:r>
          </a:p>
        </p:txBody>
      </p:sp>
      <p:grpSp>
        <p:nvGrpSpPr>
          <p:cNvPr id="13" name="Group 12">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4" name="Freeform: Shape 13">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C3212A1-0B59-BCDB-C0DC-F33940D7C82E}"/>
              </a:ext>
            </a:extLst>
          </p:cNvPr>
          <p:cNvSpPr>
            <a:spLocks noGrp="1"/>
          </p:cNvSpPr>
          <p:nvPr>
            <p:ph idx="1"/>
          </p:nvPr>
        </p:nvSpPr>
        <p:spPr>
          <a:xfrm>
            <a:off x="804672" y="2827419"/>
            <a:ext cx="5126896" cy="3227626"/>
          </a:xfrm>
        </p:spPr>
        <p:txBody>
          <a:bodyPr anchor="ctr">
            <a:normAutofit/>
          </a:bodyPr>
          <a:lstStyle/>
          <a:p>
            <a:r>
              <a:rPr lang="en-US" sz="1800" dirty="0">
                <a:solidFill>
                  <a:schemeClr val="tx2"/>
                </a:solidFill>
                <a:effectLst/>
                <a:ea typeface="Constantia" panose="02030602050306030303" pitchFamily="18" charset="0"/>
              </a:rPr>
              <a:t>The worked hours report allows us to see how many hours our employees are working to accurately keep track of payroll costs.</a:t>
            </a:r>
          </a:p>
          <a:p>
            <a:pPr lvl="1"/>
            <a:r>
              <a:rPr lang="en-US" sz="1800" dirty="0">
                <a:solidFill>
                  <a:schemeClr val="tx2"/>
                </a:solidFill>
                <a:effectLst/>
                <a:ea typeface="Constantia" panose="02030602050306030303" pitchFamily="18" charset="0"/>
                <a:cs typeface="Times New Roman" panose="02020603050405020304" pitchFamily="18" charset="0"/>
              </a:rPr>
              <a:t>This example shows us that Roz and Bob worked 60 hours during the pay period, and this would allow us to see if we need to hire more employees to prevent others from working to much. </a:t>
            </a:r>
          </a:p>
          <a:p>
            <a:pPr lvl="1"/>
            <a:endParaRPr lang="en-US" sz="1800" dirty="0">
              <a:solidFill>
                <a:schemeClr val="tx2"/>
              </a:solidFill>
            </a:endParaRPr>
          </a:p>
        </p:txBody>
      </p:sp>
      <p:grpSp>
        <p:nvGrpSpPr>
          <p:cNvPr id="19" name="Group 18">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0" name="Freeform: Shape 19">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 shot of a computer&#10;&#10;Description automatically generated">
            <a:extLst>
              <a:ext uri="{FF2B5EF4-FFF2-40B4-BE49-F238E27FC236}">
                <a16:creationId xmlns:a16="http://schemas.microsoft.com/office/drawing/2014/main" id="{3CF5415D-AEE0-80D3-70CF-801747118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378" y="3009900"/>
            <a:ext cx="4954693" cy="3045145"/>
          </a:xfrm>
          <a:prstGeom prst="rect">
            <a:avLst/>
          </a:prstGeom>
        </p:spPr>
      </p:pic>
    </p:spTree>
    <p:extLst>
      <p:ext uri="{BB962C8B-B14F-4D97-AF65-F5344CB8AC3E}">
        <p14:creationId xmlns:p14="http://schemas.microsoft.com/office/powerpoint/2010/main" val="3980573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13A32-031C-49EC-920D-C600E8C538D9}"/>
              </a:ext>
            </a:extLst>
          </p:cNvPr>
          <p:cNvSpPr>
            <a:spLocks noGrp="1"/>
          </p:cNvSpPr>
          <p:nvPr>
            <p:ph type="title"/>
          </p:nvPr>
        </p:nvSpPr>
        <p:spPr>
          <a:xfrm>
            <a:off x="761800" y="762001"/>
            <a:ext cx="5334197" cy="1708242"/>
          </a:xfrm>
        </p:spPr>
        <p:txBody>
          <a:bodyPr anchor="ctr">
            <a:normAutofit/>
          </a:bodyPr>
          <a:lstStyle/>
          <a:p>
            <a:r>
              <a:rPr lang="en-US" sz="4000"/>
              <a:t>Conclusion</a:t>
            </a:r>
          </a:p>
        </p:txBody>
      </p:sp>
      <p:sp>
        <p:nvSpPr>
          <p:cNvPr id="3" name="Content Placeholder 2">
            <a:extLst>
              <a:ext uri="{FF2B5EF4-FFF2-40B4-BE49-F238E27FC236}">
                <a16:creationId xmlns:a16="http://schemas.microsoft.com/office/drawing/2014/main" id="{219505C6-AF74-2DD1-FAA0-B0D39913EA1D}"/>
              </a:ext>
            </a:extLst>
          </p:cNvPr>
          <p:cNvSpPr>
            <a:spLocks noGrp="1"/>
          </p:cNvSpPr>
          <p:nvPr>
            <p:ph idx="1"/>
          </p:nvPr>
        </p:nvSpPr>
        <p:spPr>
          <a:xfrm>
            <a:off x="761800" y="2470244"/>
            <a:ext cx="5334197" cy="3769835"/>
          </a:xfrm>
        </p:spPr>
        <p:txBody>
          <a:bodyPr anchor="ctr">
            <a:normAutofit fontScale="85000" lnSpcReduction="10000"/>
          </a:bodyPr>
          <a:lstStyle/>
          <a:p>
            <a:r>
              <a:rPr lang="en-US" sz="1800" dirty="0">
                <a:effectLst/>
                <a:ea typeface="Constantia" panose="02030602050306030303" pitchFamily="18" charset="0"/>
              </a:rPr>
              <a:t>The operational analysis of Bacchus Winery reveals a well-organized structure that effectively manages employee roles, wine production, supplier partnerships, inventory control, and sales tracking.</a:t>
            </a:r>
          </a:p>
          <a:p>
            <a:r>
              <a:rPr lang="en-US" sz="1800" dirty="0">
                <a:effectLst/>
                <a:ea typeface="Constantia" panose="02030602050306030303" pitchFamily="18" charset="0"/>
              </a:rPr>
              <a:t>The established business rules not only provide clarity and efficiency in day-to-day operations </a:t>
            </a:r>
          </a:p>
          <a:p>
            <a:pPr lvl="1"/>
            <a:r>
              <a:rPr lang="en-US" sz="1800" dirty="0">
                <a:ea typeface="Constantia" panose="02030602050306030303" pitchFamily="18" charset="0"/>
              </a:rPr>
              <a:t>B</a:t>
            </a:r>
            <a:r>
              <a:rPr lang="en-US" sz="1800" dirty="0">
                <a:effectLst/>
                <a:ea typeface="Constantia" panose="02030602050306030303" pitchFamily="18" charset="0"/>
              </a:rPr>
              <a:t>ut also facilitate strategic insights through consistent reporting and performance evaluations.</a:t>
            </a:r>
          </a:p>
          <a:p>
            <a:r>
              <a:rPr lang="en-US" sz="1800" dirty="0">
                <a:effectLst/>
                <a:ea typeface="Constantia" panose="02030602050306030303" pitchFamily="18" charset="0"/>
              </a:rPr>
              <a:t>The assumptions made further reinforce the reliability of the ERD presented in this case study, highlighting the winery's commitment to leveraging a centralized database and modernized systems for order and inventory management. </a:t>
            </a:r>
            <a:endParaRPr lang="en-US" sz="1800" dirty="0">
              <a:ea typeface="Constantia" panose="02030602050306030303" pitchFamily="18" charset="0"/>
            </a:endParaRPr>
          </a:p>
          <a:p>
            <a:r>
              <a:rPr lang="en-US" sz="1800" dirty="0">
                <a:effectLst/>
                <a:ea typeface="Constantia" panose="02030602050306030303" pitchFamily="18" charset="0"/>
                <a:cs typeface="Times New Roman" panose="02020603050405020304" pitchFamily="18" charset="0"/>
              </a:rPr>
              <a:t>Through this detailed exploration, Bacchus Winery can be positioned to optimize its processes, ensure quality in production, and enhance profitability in a competitive market.</a:t>
            </a:r>
          </a:p>
          <a:p>
            <a:endParaRPr lang="en-US" sz="1400" dirty="0"/>
          </a:p>
        </p:txBody>
      </p:sp>
      <p:pic>
        <p:nvPicPr>
          <p:cNvPr id="5" name="Picture 4" descr="A landscape photo of a vineyard">
            <a:extLst>
              <a:ext uri="{FF2B5EF4-FFF2-40B4-BE49-F238E27FC236}">
                <a16:creationId xmlns:a16="http://schemas.microsoft.com/office/drawing/2014/main" id="{1071743A-6717-0669-014D-9693A5A8C53A}"/>
              </a:ext>
            </a:extLst>
          </p:cNvPr>
          <p:cNvPicPr>
            <a:picLocks noChangeAspect="1"/>
          </p:cNvPicPr>
          <p:nvPr/>
        </p:nvPicPr>
        <p:blipFill>
          <a:blip r:embed="rId2"/>
          <a:srcRect l="27993" r="2017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958972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leagues celebrating">
            <a:extLst>
              <a:ext uri="{FF2B5EF4-FFF2-40B4-BE49-F238E27FC236}">
                <a16:creationId xmlns:a16="http://schemas.microsoft.com/office/drawing/2014/main" id="{4D31DE1B-17E1-A03C-4685-D0FCCC3300AF}"/>
              </a:ext>
            </a:extLst>
          </p:cNvPr>
          <p:cNvPicPr>
            <a:picLocks noChangeAspect="1"/>
          </p:cNvPicPr>
          <p:nvPr/>
        </p:nvPicPr>
        <p:blipFill>
          <a:blip r:embed="rId2">
            <a:extLst>
              <a:ext uri="{28A0092B-C50C-407E-A947-70E740481C1C}">
                <a14:useLocalDpi xmlns:a14="http://schemas.microsoft.com/office/drawing/2010/main" val="0"/>
              </a:ext>
            </a:extLst>
          </a:blip>
          <a:srcRect r="5882"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C43267-1353-FB38-53B3-E5575CDEA54E}"/>
              </a:ext>
            </a:extLst>
          </p:cNvPr>
          <p:cNvSpPr>
            <a:spLocks noGrp="1"/>
          </p:cNvSpPr>
          <p:nvPr>
            <p:ph type="title"/>
          </p:nvPr>
        </p:nvSpPr>
        <p:spPr>
          <a:xfrm>
            <a:off x="7531610" y="365125"/>
            <a:ext cx="3822189" cy="1899912"/>
          </a:xfrm>
        </p:spPr>
        <p:txBody>
          <a:bodyPr>
            <a:normAutofit/>
          </a:bodyPr>
          <a:lstStyle/>
          <a:p>
            <a:r>
              <a:rPr lang="en-US" sz="4000"/>
              <a:t>Introduction to Group #4</a:t>
            </a:r>
          </a:p>
        </p:txBody>
      </p:sp>
      <p:sp>
        <p:nvSpPr>
          <p:cNvPr id="3" name="Content Placeholder 2">
            <a:extLst>
              <a:ext uri="{FF2B5EF4-FFF2-40B4-BE49-F238E27FC236}">
                <a16:creationId xmlns:a16="http://schemas.microsoft.com/office/drawing/2014/main" id="{B49553AA-02DF-DC77-4855-E47E1C06BC9F}"/>
              </a:ext>
            </a:extLst>
          </p:cNvPr>
          <p:cNvSpPr>
            <a:spLocks noGrp="1"/>
          </p:cNvSpPr>
          <p:nvPr>
            <p:ph idx="1"/>
          </p:nvPr>
        </p:nvSpPr>
        <p:spPr>
          <a:xfrm>
            <a:off x="7531610" y="2434201"/>
            <a:ext cx="3822189" cy="3742762"/>
          </a:xfrm>
        </p:spPr>
        <p:txBody>
          <a:bodyPr>
            <a:normAutofit/>
          </a:bodyPr>
          <a:lstStyle/>
          <a:p>
            <a:r>
              <a:rPr lang="en-US" sz="2000"/>
              <a:t>We’re all located in different time zones with different schedules.</a:t>
            </a:r>
          </a:p>
          <a:p>
            <a:pPr lvl="1"/>
            <a:r>
              <a:rPr lang="en-US" sz="2000"/>
              <a:t>Only two of us were located in the same time zone.</a:t>
            </a:r>
          </a:p>
          <a:p>
            <a:r>
              <a:rPr lang="en-US" sz="2000"/>
              <a:t> With coordination and playing to our strengths, we were able to complete the following:</a:t>
            </a:r>
          </a:p>
          <a:p>
            <a:endParaRPr lang="en-US" sz="2000"/>
          </a:p>
        </p:txBody>
      </p:sp>
    </p:spTree>
    <p:extLst>
      <p:ext uri="{BB962C8B-B14F-4D97-AF65-F5344CB8AC3E}">
        <p14:creationId xmlns:p14="http://schemas.microsoft.com/office/powerpoint/2010/main" val="2158018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Orca in the ocean">
            <a:extLst>
              <a:ext uri="{FF2B5EF4-FFF2-40B4-BE49-F238E27FC236}">
                <a16:creationId xmlns:a16="http://schemas.microsoft.com/office/drawing/2014/main" id="{C2BE2EC3-0A7E-D44E-EE65-9DF27DEC746E}"/>
              </a:ext>
            </a:extLst>
          </p:cNvPr>
          <p:cNvPicPr>
            <a:picLocks noChangeAspect="1"/>
          </p:cNvPicPr>
          <p:nvPr/>
        </p:nvPicPr>
        <p:blipFill>
          <a:blip r:embed="rId2">
            <a:alphaModFix amt="60000"/>
            <a:extLst>
              <a:ext uri="{28A0092B-C50C-407E-A947-70E740481C1C}">
                <a14:useLocalDpi xmlns:a14="http://schemas.microsoft.com/office/drawing/2010/main" val="0"/>
              </a:ext>
            </a:extLst>
          </a:blip>
          <a:srcRect t="10086" b="9072"/>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7453FEFD-DF9C-6091-8748-5EFFA203509E}"/>
              </a:ext>
            </a:extLst>
          </p:cNvPr>
          <p:cNvSpPr>
            <a:spLocks noGrp="1"/>
          </p:cNvSpPr>
          <p:nvPr>
            <p:ph type="title"/>
          </p:nvPr>
        </p:nvSpPr>
        <p:spPr>
          <a:xfrm>
            <a:off x="838200" y="525195"/>
            <a:ext cx="10165218" cy="2806506"/>
          </a:xfrm>
        </p:spPr>
        <p:txBody>
          <a:bodyPr vert="horz" lIns="91440" tIns="45720" rIns="91440" bIns="45720" rtlCol="0" anchor="b">
            <a:normAutofit/>
          </a:bodyPr>
          <a:lstStyle/>
          <a:p>
            <a:r>
              <a:rPr lang="en-US" sz="4000">
                <a:solidFill>
                  <a:srgbClr val="FFFFFF"/>
                </a:solidFill>
              </a:rPr>
              <a:t>FIN</a:t>
            </a:r>
          </a:p>
        </p:txBody>
      </p:sp>
      <p:sp>
        <p:nvSpPr>
          <p:cNvPr id="16" name="Content Placeholder 15">
            <a:extLst>
              <a:ext uri="{FF2B5EF4-FFF2-40B4-BE49-F238E27FC236}">
                <a16:creationId xmlns:a16="http://schemas.microsoft.com/office/drawing/2014/main" id="{F3E4C307-C917-FEB5-5E79-203FD7A7580C}"/>
              </a:ext>
            </a:extLst>
          </p:cNvPr>
          <p:cNvSpPr>
            <a:spLocks noGrp="1"/>
          </p:cNvSpPr>
          <p:nvPr>
            <p:ph idx="1"/>
          </p:nvPr>
        </p:nvSpPr>
        <p:spPr>
          <a:xfrm>
            <a:off x="838200" y="3526300"/>
            <a:ext cx="10165218" cy="2588458"/>
          </a:xfrm>
        </p:spPr>
        <p:txBody>
          <a:bodyPr>
            <a:normAutofit/>
          </a:bodyPr>
          <a:lstStyle/>
          <a:p>
            <a:endParaRPr lang="en-US" sz="2000">
              <a:solidFill>
                <a:srgbClr val="FFFFFF"/>
              </a:solidFill>
            </a:endParaRPr>
          </a:p>
        </p:txBody>
      </p:sp>
    </p:spTree>
    <p:extLst>
      <p:ext uri="{BB962C8B-B14F-4D97-AF65-F5344CB8AC3E}">
        <p14:creationId xmlns:p14="http://schemas.microsoft.com/office/powerpoint/2010/main" val="4127228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8CE4-91A6-C1D0-F5EF-D3166B267DD9}"/>
              </a:ext>
            </a:extLst>
          </p:cNvPr>
          <p:cNvSpPr>
            <a:spLocks noGrp="1"/>
          </p:cNvSpPr>
          <p:nvPr>
            <p:ph type="title"/>
          </p:nvPr>
        </p:nvSpPr>
        <p:spPr>
          <a:xfrm>
            <a:off x="761803" y="350196"/>
            <a:ext cx="4646904" cy="1624520"/>
          </a:xfrm>
        </p:spPr>
        <p:txBody>
          <a:bodyPr anchor="ctr">
            <a:normAutofit/>
          </a:bodyPr>
          <a:lstStyle/>
          <a:p>
            <a:r>
              <a:rPr lang="en-US" sz="4000"/>
              <a:t>Bacchus Wine Overview</a:t>
            </a:r>
          </a:p>
        </p:txBody>
      </p:sp>
      <p:sp>
        <p:nvSpPr>
          <p:cNvPr id="3" name="Content Placeholder 2">
            <a:extLst>
              <a:ext uri="{FF2B5EF4-FFF2-40B4-BE49-F238E27FC236}">
                <a16:creationId xmlns:a16="http://schemas.microsoft.com/office/drawing/2014/main" id="{58A091FC-8937-D962-8E99-B0A12A51EDDB}"/>
              </a:ext>
            </a:extLst>
          </p:cNvPr>
          <p:cNvSpPr>
            <a:spLocks noGrp="1"/>
          </p:cNvSpPr>
          <p:nvPr>
            <p:ph idx="1"/>
          </p:nvPr>
        </p:nvSpPr>
        <p:spPr>
          <a:xfrm>
            <a:off x="761802" y="2743200"/>
            <a:ext cx="4646905" cy="3613149"/>
          </a:xfrm>
        </p:spPr>
        <p:txBody>
          <a:bodyPr anchor="ctr">
            <a:normAutofit/>
          </a:bodyPr>
          <a:lstStyle/>
          <a:p>
            <a:r>
              <a:rPr lang="en-US" sz="1700"/>
              <a:t>Stan and Davis Bacchus inherited the family winery from their father.</a:t>
            </a:r>
          </a:p>
          <a:p>
            <a:r>
              <a:rPr lang="en-US" sz="1700"/>
              <a:t>The Bacchus Winery case study aims to modernize operational methods. </a:t>
            </a:r>
          </a:p>
          <a:p>
            <a:r>
              <a:rPr lang="en-US" sz="1700"/>
              <a:t>The focus is on enhancing efficiency in: </a:t>
            </a:r>
          </a:p>
          <a:p>
            <a:pPr lvl="1"/>
            <a:r>
              <a:rPr lang="en-US" sz="1700"/>
              <a:t>Supply inventory tracking,</a:t>
            </a:r>
          </a:p>
          <a:p>
            <a:pPr lvl="1"/>
            <a:r>
              <a:rPr lang="en-US" sz="1700"/>
              <a:t>Enabling online distributor orders,</a:t>
            </a:r>
          </a:p>
          <a:p>
            <a:pPr lvl="1"/>
            <a:r>
              <a:rPr lang="en-US" sz="1700"/>
              <a:t>Shipment tracking,</a:t>
            </a:r>
          </a:p>
          <a:p>
            <a:pPr lvl="1"/>
            <a:r>
              <a:rPr lang="en-US" sz="1700"/>
              <a:t>Generate reports:</a:t>
            </a:r>
          </a:p>
          <a:p>
            <a:pPr lvl="2"/>
            <a:r>
              <a:rPr lang="en-US" sz="1700"/>
              <a:t>Assess supplier performance</a:t>
            </a:r>
          </a:p>
          <a:p>
            <a:pPr lvl="2"/>
            <a:r>
              <a:rPr lang="en-US" sz="1700"/>
              <a:t>Wine distribution</a:t>
            </a:r>
          </a:p>
          <a:p>
            <a:pPr lvl="2"/>
            <a:r>
              <a:rPr lang="en-US" sz="1700"/>
              <a:t>Employee work hours</a:t>
            </a:r>
          </a:p>
          <a:p>
            <a:endParaRPr lang="en-US" sz="1700"/>
          </a:p>
        </p:txBody>
      </p:sp>
      <p:pic>
        <p:nvPicPr>
          <p:cNvPr id="5" name="Picture 4" descr="Wine barrels">
            <a:extLst>
              <a:ext uri="{FF2B5EF4-FFF2-40B4-BE49-F238E27FC236}">
                <a16:creationId xmlns:a16="http://schemas.microsoft.com/office/drawing/2014/main" id="{51656515-154E-AB30-48F9-FFCFD04CC6DB}"/>
              </a:ext>
            </a:extLst>
          </p:cNvPr>
          <p:cNvPicPr>
            <a:picLocks noChangeAspect="1"/>
          </p:cNvPicPr>
          <p:nvPr/>
        </p:nvPicPr>
        <p:blipFill>
          <a:blip r:embed="rId2"/>
          <a:srcRect l="12079" r="28520" b="-2"/>
          <a:stretch/>
        </p:blipFill>
        <p:spPr>
          <a:xfrm>
            <a:off x="6096000" y="1"/>
            <a:ext cx="6102825" cy="6858000"/>
          </a:xfrm>
          <a:prstGeom prst="rect">
            <a:avLst/>
          </a:prstGeom>
        </p:spPr>
      </p:pic>
    </p:spTree>
    <p:extLst>
      <p:ext uri="{BB962C8B-B14F-4D97-AF65-F5344CB8AC3E}">
        <p14:creationId xmlns:p14="http://schemas.microsoft.com/office/powerpoint/2010/main" val="837038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7" name="Rectangle 1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5D5C35-471A-2F12-88F1-15172DB9B446}"/>
              </a:ext>
            </a:extLst>
          </p:cNvPr>
          <p:cNvSpPr>
            <a:spLocks noGrp="1"/>
          </p:cNvSpPr>
          <p:nvPr>
            <p:ph type="title"/>
          </p:nvPr>
        </p:nvSpPr>
        <p:spPr>
          <a:xfrm>
            <a:off x="761803" y="350196"/>
            <a:ext cx="4646904" cy="1624520"/>
          </a:xfrm>
        </p:spPr>
        <p:txBody>
          <a:bodyPr anchor="ctr">
            <a:normAutofit/>
          </a:bodyPr>
          <a:lstStyle/>
          <a:p>
            <a:r>
              <a:rPr lang="en-US" sz="4000"/>
              <a:t>How to Succeed:</a:t>
            </a:r>
          </a:p>
        </p:txBody>
      </p:sp>
      <p:sp>
        <p:nvSpPr>
          <p:cNvPr id="3" name="Content Placeholder 2">
            <a:extLst>
              <a:ext uri="{FF2B5EF4-FFF2-40B4-BE49-F238E27FC236}">
                <a16:creationId xmlns:a16="http://schemas.microsoft.com/office/drawing/2014/main" id="{E7B2D0A6-CBEB-58A2-592F-A5DCDC77B8E1}"/>
              </a:ext>
            </a:extLst>
          </p:cNvPr>
          <p:cNvSpPr>
            <a:spLocks noGrp="1"/>
          </p:cNvSpPr>
          <p:nvPr>
            <p:ph idx="1"/>
          </p:nvPr>
        </p:nvSpPr>
        <p:spPr>
          <a:xfrm>
            <a:off x="761802" y="2743200"/>
            <a:ext cx="4646905" cy="3613149"/>
          </a:xfrm>
        </p:spPr>
        <p:txBody>
          <a:bodyPr anchor="ctr">
            <a:normAutofit lnSpcReduction="10000"/>
          </a:bodyPr>
          <a:lstStyle/>
          <a:p>
            <a:r>
              <a:rPr lang="en-US" sz="1700" dirty="0"/>
              <a:t>As a group, we must show Stan and Davis that we can gather:</a:t>
            </a:r>
          </a:p>
          <a:p>
            <a:pPr lvl="1"/>
            <a:r>
              <a:rPr lang="en-US" sz="1700" dirty="0"/>
              <a:t> Supplier’s delivery time (and the difference between expected delivery and actual delivery).</a:t>
            </a:r>
          </a:p>
          <a:p>
            <a:pPr lvl="1"/>
            <a:r>
              <a:rPr lang="en-US" sz="1700" dirty="0"/>
              <a:t>The sales data of each type of wine and if they are selling as thought.</a:t>
            </a:r>
          </a:p>
          <a:p>
            <a:pPr lvl="2"/>
            <a:r>
              <a:rPr lang="en-US" sz="1700" dirty="0"/>
              <a:t> If not, which is the outlier, and, what distributors carry what wine?</a:t>
            </a:r>
          </a:p>
          <a:p>
            <a:pPr lvl="1"/>
            <a:r>
              <a:rPr lang="en-US" sz="1700" dirty="0"/>
              <a:t>How many hours each individual employee worked during the last four quarters.</a:t>
            </a:r>
          </a:p>
          <a:p>
            <a:r>
              <a:rPr lang="en-US" sz="1800" dirty="0"/>
              <a:t>With the following business rules, we believe we can accomplish this…</a:t>
            </a:r>
          </a:p>
          <a:p>
            <a:pPr lvl="1"/>
            <a:endParaRPr lang="en-US" sz="1700" dirty="0"/>
          </a:p>
        </p:txBody>
      </p:sp>
      <p:pic>
        <p:nvPicPr>
          <p:cNvPr id="5" name="Picture 4" descr="Hand giving the thumbs up sign">
            <a:extLst>
              <a:ext uri="{FF2B5EF4-FFF2-40B4-BE49-F238E27FC236}">
                <a16:creationId xmlns:a16="http://schemas.microsoft.com/office/drawing/2014/main" id="{82E1FA86-EF15-6154-5AC4-9F7791E54D6E}"/>
              </a:ext>
            </a:extLst>
          </p:cNvPr>
          <p:cNvPicPr>
            <a:picLocks noChangeAspect="1"/>
          </p:cNvPicPr>
          <p:nvPr/>
        </p:nvPicPr>
        <p:blipFill>
          <a:blip r:embed="rId2">
            <a:extLst>
              <a:ext uri="{28A0092B-C50C-407E-A947-70E740481C1C}">
                <a14:useLocalDpi xmlns:a14="http://schemas.microsoft.com/office/drawing/2010/main" val="0"/>
              </a:ext>
            </a:extLst>
          </a:blip>
          <a:srcRect l="17506" r="15753"/>
          <a:stretch/>
        </p:blipFill>
        <p:spPr>
          <a:xfrm>
            <a:off x="6096000" y="1"/>
            <a:ext cx="6102825" cy="6858000"/>
          </a:xfrm>
          <a:prstGeom prst="rect">
            <a:avLst/>
          </a:prstGeom>
        </p:spPr>
      </p:pic>
    </p:spTree>
    <p:extLst>
      <p:ext uri="{BB962C8B-B14F-4D97-AF65-F5344CB8AC3E}">
        <p14:creationId xmlns:p14="http://schemas.microsoft.com/office/powerpoint/2010/main" val="288044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F5351-994C-FD49-7AEF-670C463B1610}"/>
              </a:ext>
            </a:extLst>
          </p:cNvPr>
          <p:cNvSpPr>
            <a:spLocks noGrp="1"/>
          </p:cNvSpPr>
          <p:nvPr>
            <p:ph type="title"/>
          </p:nvPr>
        </p:nvSpPr>
        <p:spPr>
          <a:xfrm>
            <a:off x="686834" y="1153572"/>
            <a:ext cx="3200400" cy="4461163"/>
          </a:xfrm>
        </p:spPr>
        <p:txBody>
          <a:bodyPr>
            <a:normAutofit/>
          </a:bodyPr>
          <a:lstStyle/>
          <a:p>
            <a:r>
              <a:rPr lang="en-US">
                <a:solidFill>
                  <a:srgbClr val="FFFFFF"/>
                </a:solidFill>
              </a:rPr>
              <a:t>Business Rules - Employee Management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B39FDF2-6B4F-F991-9C01-C9252A6B07EF}"/>
              </a:ext>
            </a:extLst>
          </p:cNvPr>
          <p:cNvSpPr>
            <a:spLocks noGrp="1"/>
          </p:cNvSpPr>
          <p:nvPr>
            <p:ph idx="1"/>
          </p:nvPr>
        </p:nvSpPr>
        <p:spPr>
          <a:xfrm>
            <a:off x="4447308" y="591344"/>
            <a:ext cx="6906491" cy="5585619"/>
          </a:xfrm>
        </p:spPr>
        <p:txBody>
          <a:bodyPr anchor="ctr">
            <a:normAutofit/>
          </a:bodyPr>
          <a:lstStyle/>
          <a:p>
            <a:r>
              <a:rPr lang="en-US" dirty="0"/>
              <a:t>To accomplish this, we needed to make sure:</a:t>
            </a:r>
          </a:p>
          <a:p>
            <a:pPr lvl="1"/>
            <a:r>
              <a:rPr lang="en-US">
                <a:effectLst/>
                <a:ea typeface="Constantia" panose="02030602050306030303" pitchFamily="18" charset="0"/>
                <a:cs typeface="Times New Roman" panose="02020603050405020304" pitchFamily="18" charset="0"/>
              </a:rPr>
              <a:t>Each employee has a unique Employee ID.</a:t>
            </a:r>
          </a:p>
          <a:p>
            <a:pPr lvl="1"/>
            <a:r>
              <a:rPr lang="en-US">
                <a:effectLst/>
                <a:ea typeface="Constantia" panose="02030602050306030303" pitchFamily="18" charset="0"/>
                <a:cs typeface="Times New Roman" panose="02020603050405020304" pitchFamily="18" charset="0"/>
              </a:rPr>
              <a:t>Employees are categorized by their roles: Finance, Marketing, Production, and Distribution.</a:t>
            </a:r>
          </a:p>
          <a:p>
            <a:pPr lvl="1"/>
            <a:r>
              <a:rPr lang="en-US">
                <a:effectLst/>
                <a:ea typeface="Constantia" panose="02030602050306030303" pitchFamily="18" charset="0"/>
                <a:cs typeface="Times New Roman" panose="02020603050405020304" pitchFamily="18" charset="0"/>
              </a:rPr>
              <a:t>Each department has a head, and employees report to their respective department heads.</a:t>
            </a:r>
          </a:p>
          <a:p>
            <a:pPr lvl="1"/>
            <a:r>
              <a:rPr lang="en-US">
                <a:effectLst/>
                <a:ea typeface="Constantia" panose="02030602050306030303" pitchFamily="18" charset="0"/>
                <a:cs typeface="Times New Roman" panose="02020603050405020304" pitchFamily="18" charset="0"/>
              </a:rPr>
              <a:t>Employee work hours are tracked on a quarterly basis.</a:t>
            </a:r>
          </a:p>
          <a:p>
            <a:pPr lvl="1"/>
            <a:endParaRPr lang="en-US" dirty="0"/>
          </a:p>
        </p:txBody>
      </p:sp>
    </p:spTree>
    <p:extLst>
      <p:ext uri="{BB962C8B-B14F-4D97-AF65-F5344CB8AC3E}">
        <p14:creationId xmlns:p14="http://schemas.microsoft.com/office/powerpoint/2010/main" val="3716570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F30A05-DB8B-FA6E-9EC5-491768DD287C}"/>
              </a:ext>
            </a:extLst>
          </p:cNvPr>
          <p:cNvSpPr>
            <a:spLocks noGrp="1"/>
          </p:cNvSpPr>
          <p:nvPr>
            <p:ph type="title"/>
          </p:nvPr>
        </p:nvSpPr>
        <p:spPr>
          <a:xfrm>
            <a:off x="686834" y="1153572"/>
            <a:ext cx="3200400" cy="4461163"/>
          </a:xfrm>
        </p:spPr>
        <p:txBody>
          <a:bodyPr>
            <a:normAutofit/>
          </a:bodyPr>
          <a:lstStyle/>
          <a:p>
            <a:r>
              <a:rPr lang="en-US">
                <a:solidFill>
                  <a:srgbClr val="FFFFFF"/>
                </a:solidFill>
              </a:rPr>
              <a:t>Business Rules - Wine Production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C405AE-929D-30C0-CFDC-7BBCDA6521F0}"/>
              </a:ext>
            </a:extLst>
          </p:cNvPr>
          <p:cNvSpPr>
            <a:spLocks noGrp="1"/>
          </p:cNvSpPr>
          <p:nvPr>
            <p:ph idx="1"/>
          </p:nvPr>
        </p:nvSpPr>
        <p:spPr>
          <a:xfrm>
            <a:off x="4447308" y="591344"/>
            <a:ext cx="6906491" cy="5585619"/>
          </a:xfrm>
        </p:spPr>
        <p:txBody>
          <a:bodyPr anchor="ctr">
            <a:normAutofit/>
          </a:bodyPr>
          <a:lstStyle/>
          <a:p>
            <a:r>
              <a:rPr lang="en-US" dirty="0"/>
              <a:t>To accomplish this, we needed to make sure:</a:t>
            </a:r>
          </a:p>
          <a:p>
            <a:pPr lvl="1"/>
            <a:r>
              <a:rPr lang="en-US">
                <a:effectLst/>
                <a:ea typeface="Constantia" panose="02030602050306030303" pitchFamily="18" charset="0"/>
                <a:cs typeface="Times New Roman" panose="02020603050405020304" pitchFamily="18" charset="0"/>
              </a:rPr>
              <a:t>Bacchus Winery produces only four types of wine: Merlot, Cabernet, Chablis, and Chardonnay.</a:t>
            </a:r>
          </a:p>
          <a:p>
            <a:pPr lvl="1"/>
            <a:r>
              <a:rPr lang="en-US">
                <a:effectLst/>
                <a:ea typeface="Constantia" panose="02030602050306030303" pitchFamily="18" charset="0"/>
                <a:cs typeface="Times New Roman" panose="02020603050405020304" pitchFamily="18" charset="0"/>
              </a:rPr>
              <a:t>Each type of wine has a unique Wine ID and is associated with specific grape varieties grown on-site.</a:t>
            </a:r>
            <a:endParaRPr lang="en-US">
              <a:effectLst/>
              <a:latin typeface="Constantia" panose="02030602050306030303" pitchFamily="18" charset="0"/>
              <a:ea typeface="Constantia" panose="02030602050306030303" pitchFamily="18" charset="0"/>
              <a:cs typeface="Times New Roman" panose="02020603050405020304" pitchFamily="18" charset="0"/>
            </a:endParaRPr>
          </a:p>
          <a:p>
            <a:pPr marL="457200" lvl="1" indent="0">
              <a:buNone/>
            </a:pPr>
            <a:endParaRPr lang="en-US" dirty="0"/>
          </a:p>
          <a:p>
            <a:endParaRPr lang="en-US" dirty="0"/>
          </a:p>
        </p:txBody>
      </p:sp>
    </p:spTree>
    <p:extLst>
      <p:ext uri="{BB962C8B-B14F-4D97-AF65-F5344CB8AC3E}">
        <p14:creationId xmlns:p14="http://schemas.microsoft.com/office/powerpoint/2010/main" val="133366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5A8E9-34F6-C5DF-4FC8-94517FB41DE6}"/>
              </a:ext>
            </a:extLst>
          </p:cNvPr>
          <p:cNvSpPr>
            <a:spLocks noGrp="1"/>
          </p:cNvSpPr>
          <p:nvPr>
            <p:ph type="title"/>
          </p:nvPr>
        </p:nvSpPr>
        <p:spPr>
          <a:xfrm>
            <a:off x="686834" y="1153572"/>
            <a:ext cx="3200400" cy="4461163"/>
          </a:xfrm>
        </p:spPr>
        <p:txBody>
          <a:bodyPr>
            <a:normAutofit/>
          </a:bodyPr>
          <a:lstStyle/>
          <a:p>
            <a:r>
              <a:rPr lang="en-US">
                <a:solidFill>
                  <a:srgbClr val="FFFFFF"/>
                </a:solidFill>
              </a:rPr>
              <a:t>Business Rules - Supplier Management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9EA9481-11A2-2041-95CE-202BAC30A670}"/>
              </a:ext>
            </a:extLst>
          </p:cNvPr>
          <p:cNvSpPr>
            <a:spLocks noGrp="1"/>
          </p:cNvSpPr>
          <p:nvPr>
            <p:ph idx="1"/>
          </p:nvPr>
        </p:nvSpPr>
        <p:spPr>
          <a:xfrm>
            <a:off x="4447308" y="591344"/>
            <a:ext cx="6906491" cy="5585619"/>
          </a:xfrm>
        </p:spPr>
        <p:txBody>
          <a:bodyPr anchor="ctr">
            <a:normAutofit/>
          </a:bodyPr>
          <a:lstStyle/>
          <a:p>
            <a:r>
              <a:rPr lang="en-US" dirty="0"/>
              <a:t>To accomplish this, we needed to make sure:</a:t>
            </a:r>
          </a:p>
          <a:p>
            <a:pPr lvl="1"/>
            <a:r>
              <a:rPr lang="en-US">
                <a:effectLst/>
                <a:ea typeface="Constantia" panose="02030602050306030303" pitchFamily="18" charset="0"/>
                <a:cs typeface="Times New Roman" panose="02020603050405020304" pitchFamily="18" charset="0"/>
              </a:rPr>
              <a:t>There are three suppliers, each providing different components necessary for wine production and packaging.</a:t>
            </a:r>
          </a:p>
          <a:p>
            <a:pPr lvl="1"/>
            <a:r>
              <a:rPr lang="en-US">
                <a:effectLst/>
                <a:ea typeface="Constantia" panose="02030602050306030303" pitchFamily="18" charset="0"/>
                <a:cs typeface="Times New Roman" panose="02020603050405020304" pitchFamily="18" charset="0"/>
              </a:rPr>
              <a:t>Each supplier has a unique Supplier ID.</a:t>
            </a:r>
          </a:p>
          <a:p>
            <a:pPr lvl="1"/>
            <a:r>
              <a:rPr lang="en-US">
                <a:effectLst/>
                <a:ea typeface="Constantia" panose="02030602050306030303" pitchFamily="18" charset="0"/>
                <a:cs typeface="Times New Roman" panose="02020603050405020304" pitchFamily="18" charset="0"/>
              </a:rPr>
              <a:t>Suppliers are evaluated based on their delivery performance, precisely on-time delivery rates.</a:t>
            </a:r>
          </a:p>
          <a:p>
            <a:pPr lvl="1"/>
            <a:r>
              <a:rPr lang="en-US">
                <a:effectLst/>
                <a:ea typeface="Constantia" panose="02030602050306030303" pitchFamily="18" charset="0"/>
                <a:cs typeface="Times New Roman" panose="02020603050405020304" pitchFamily="18" charset="0"/>
              </a:rPr>
              <a:t>Monthly reports are generated to assess supplier performance.</a:t>
            </a:r>
          </a:p>
          <a:p>
            <a:pPr lvl="1"/>
            <a:endParaRPr lang="en-US" dirty="0"/>
          </a:p>
          <a:p>
            <a:endParaRPr lang="en-US" dirty="0"/>
          </a:p>
        </p:txBody>
      </p:sp>
    </p:spTree>
    <p:extLst>
      <p:ext uri="{BB962C8B-B14F-4D97-AF65-F5344CB8AC3E}">
        <p14:creationId xmlns:p14="http://schemas.microsoft.com/office/powerpoint/2010/main" val="1172881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89DDB-BDD1-486A-672D-4D315AED7F6D}"/>
              </a:ext>
            </a:extLst>
          </p:cNvPr>
          <p:cNvSpPr>
            <a:spLocks noGrp="1"/>
          </p:cNvSpPr>
          <p:nvPr>
            <p:ph type="title"/>
          </p:nvPr>
        </p:nvSpPr>
        <p:spPr>
          <a:xfrm>
            <a:off x="686834" y="1153572"/>
            <a:ext cx="3200400" cy="4461163"/>
          </a:xfrm>
        </p:spPr>
        <p:txBody>
          <a:bodyPr>
            <a:normAutofit/>
          </a:bodyPr>
          <a:lstStyle/>
          <a:p>
            <a:r>
              <a:rPr lang="en-US">
                <a:solidFill>
                  <a:srgbClr val="FFFFFF"/>
                </a:solidFill>
              </a:rPr>
              <a:t>Business Rules - Inventory Management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C3D3CE5-B955-47A7-296F-79C276038CE2}"/>
              </a:ext>
            </a:extLst>
          </p:cNvPr>
          <p:cNvSpPr>
            <a:spLocks noGrp="1"/>
          </p:cNvSpPr>
          <p:nvPr>
            <p:ph idx="1"/>
          </p:nvPr>
        </p:nvSpPr>
        <p:spPr>
          <a:xfrm>
            <a:off x="4447308" y="591344"/>
            <a:ext cx="6906491" cy="5585619"/>
          </a:xfrm>
        </p:spPr>
        <p:txBody>
          <a:bodyPr anchor="ctr">
            <a:normAutofit/>
          </a:bodyPr>
          <a:lstStyle/>
          <a:p>
            <a:r>
              <a:rPr lang="en-US" dirty="0"/>
              <a:t>To accomplish this, we needed to make sure:</a:t>
            </a:r>
          </a:p>
          <a:p>
            <a:pPr lvl="1"/>
            <a:r>
              <a:rPr lang="en-US">
                <a:effectLst/>
                <a:ea typeface="Constantia" panose="02030602050306030303" pitchFamily="18" charset="0"/>
                <a:cs typeface="Times New Roman" panose="02020603050405020304" pitchFamily="18" charset="0"/>
              </a:rPr>
              <a:t>Inventory includes raw materials (grapes, bottles, corks, labels, boxes, vats, tubing) and finished products (wines).</a:t>
            </a:r>
          </a:p>
          <a:p>
            <a:pPr lvl="1"/>
            <a:r>
              <a:rPr lang="en-US">
                <a:effectLst/>
                <a:ea typeface="Constantia" panose="02030602050306030303" pitchFamily="18" charset="0"/>
                <a:cs typeface="Times New Roman" panose="02020603050405020304" pitchFamily="18" charset="0"/>
              </a:rPr>
              <a:t>Inventory levels are tracked in real-time to facilitate efficient ordering and supply management.</a:t>
            </a:r>
          </a:p>
          <a:p>
            <a:pPr lvl="1"/>
            <a:r>
              <a:rPr lang="en-US">
                <a:effectLst/>
                <a:ea typeface="Constantia" panose="02030602050306030303" pitchFamily="18" charset="0"/>
                <a:cs typeface="Times New Roman" panose="02020603050405020304" pitchFamily="18" charset="0"/>
              </a:rPr>
              <a:t>Stan and Davis are responsible for monitoring inventory levels and placing orders as needed.</a:t>
            </a:r>
          </a:p>
          <a:p>
            <a:pPr lvl="1"/>
            <a:endParaRPr lang="en-US" dirty="0"/>
          </a:p>
          <a:p>
            <a:endParaRPr lang="en-US" dirty="0"/>
          </a:p>
        </p:txBody>
      </p:sp>
    </p:spTree>
    <p:extLst>
      <p:ext uri="{BB962C8B-B14F-4D97-AF65-F5344CB8AC3E}">
        <p14:creationId xmlns:p14="http://schemas.microsoft.com/office/powerpoint/2010/main" val="289752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3A1705-B008-8802-B476-DB227A3857FF}"/>
              </a:ext>
            </a:extLst>
          </p:cNvPr>
          <p:cNvSpPr>
            <a:spLocks noGrp="1"/>
          </p:cNvSpPr>
          <p:nvPr>
            <p:ph type="title"/>
          </p:nvPr>
        </p:nvSpPr>
        <p:spPr>
          <a:xfrm>
            <a:off x="686834" y="1153572"/>
            <a:ext cx="3200400" cy="4461163"/>
          </a:xfrm>
        </p:spPr>
        <p:txBody>
          <a:bodyPr>
            <a:normAutofit/>
          </a:bodyPr>
          <a:lstStyle/>
          <a:p>
            <a:r>
              <a:rPr lang="en-US">
                <a:solidFill>
                  <a:srgbClr val="FFFFFF"/>
                </a:solidFill>
              </a:rPr>
              <a:t>Business Rules - Distribution and Sales Tracking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01B134F-335B-E4D9-5717-435DD7718075}"/>
              </a:ext>
            </a:extLst>
          </p:cNvPr>
          <p:cNvSpPr>
            <a:spLocks noGrp="1"/>
          </p:cNvSpPr>
          <p:nvPr>
            <p:ph idx="1"/>
          </p:nvPr>
        </p:nvSpPr>
        <p:spPr>
          <a:xfrm>
            <a:off x="4447308" y="591344"/>
            <a:ext cx="6906491" cy="5585619"/>
          </a:xfrm>
        </p:spPr>
        <p:txBody>
          <a:bodyPr anchor="ctr">
            <a:normAutofit/>
          </a:bodyPr>
          <a:lstStyle/>
          <a:p>
            <a:r>
              <a:rPr lang="en-US" dirty="0"/>
              <a:t>To accomplish this, we needed to make sure:</a:t>
            </a:r>
          </a:p>
          <a:p>
            <a:pPr lvl="1"/>
            <a:r>
              <a:rPr lang="en-US">
                <a:effectLst/>
                <a:ea typeface="Constantia" panose="02030602050306030303" pitchFamily="18" charset="0"/>
                <a:cs typeface="Times New Roman" panose="02020603050405020304" pitchFamily="18" charset="0"/>
              </a:rPr>
              <a:t>Distributors have unique Distributor IDs and can place orders online.</a:t>
            </a:r>
          </a:p>
          <a:p>
            <a:pPr lvl="1"/>
            <a:r>
              <a:rPr lang="en-US">
                <a:effectLst/>
                <a:ea typeface="Constantia" panose="02030602050306030303" pitchFamily="18" charset="0"/>
                <a:cs typeface="Times New Roman" panose="02020603050405020304" pitchFamily="18" charset="0"/>
              </a:rPr>
              <a:t>Each distributor is associated with specific wines they carry.</a:t>
            </a:r>
          </a:p>
          <a:p>
            <a:pPr lvl="1"/>
            <a:r>
              <a:rPr lang="en-US">
                <a:effectLst/>
                <a:ea typeface="Constantia" panose="02030602050306030303" pitchFamily="18" charset="0"/>
                <a:cs typeface="Times New Roman" panose="02020603050405020304" pitchFamily="18" charset="0"/>
              </a:rPr>
              <a:t>Shipment tracking is available for all orders placed by distributors.</a:t>
            </a:r>
          </a:p>
          <a:p>
            <a:pPr lvl="1"/>
            <a:r>
              <a:rPr lang="en-US">
                <a:effectLst/>
                <a:ea typeface="Constantia" panose="02030602050306030303" pitchFamily="18" charset="0"/>
                <a:cs typeface="Times New Roman" panose="02020603050405020304" pitchFamily="18" charset="0"/>
              </a:rPr>
              <a:t>Sales data is collected for each type of wine sold through various distributors.</a:t>
            </a:r>
          </a:p>
          <a:p>
            <a:pPr lvl="1"/>
            <a:r>
              <a:rPr lang="en-US">
                <a:effectLst/>
                <a:ea typeface="Constantia" panose="02030602050306030303" pitchFamily="18" charset="0"/>
                <a:cs typeface="Times New Roman" panose="02020603050405020304" pitchFamily="18" charset="0"/>
              </a:rPr>
              <a:t>Monthly sales reports are generated to analyze the performance of each wine type.</a:t>
            </a:r>
          </a:p>
          <a:p>
            <a:pPr lvl="1"/>
            <a:r>
              <a:rPr lang="en-US">
                <a:effectLst/>
                <a:ea typeface="Constantia" panose="02030602050306030303" pitchFamily="18" charset="0"/>
                <a:cs typeface="Times New Roman" panose="02020603050405020304" pitchFamily="18" charset="0"/>
              </a:rPr>
              <a:t>A wine is considered underperforming if it does not meet a predefined sales threshold.</a:t>
            </a:r>
          </a:p>
          <a:p>
            <a:pPr lvl="1"/>
            <a:endParaRPr lang="en-US" dirty="0"/>
          </a:p>
          <a:p>
            <a:endParaRPr lang="en-US" dirty="0"/>
          </a:p>
        </p:txBody>
      </p:sp>
    </p:spTree>
    <p:extLst>
      <p:ext uri="{BB962C8B-B14F-4D97-AF65-F5344CB8AC3E}">
        <p14:creationId xmlns:p14="http://schemas.microsoft.com/office/powerpoint/2010/main" val="1763135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TotalTime>
  <Words>1192</Words>
  <Application>Microsoft Office PowerPoint</Application>
  <PresentationFormat>Widescreen</PresentationFormat>
  <Paragraphs>99</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Aptos Display</vt:lpstr>
      <vt:lpstr>Arial</vt:lpstr>
      <vt:lpstr>Calibri</vt:lpstr>
      <vt:lpstr>Constantia</vt:lpstr>
      <vt:lpstr>Times New Roman</vt:lpstr>
      <vt:lpstr>Office Theme</vt:lpstr>
      <vt:lpstr>Bacchus Winery Case Study</vt:lpstr>
      <vt:lpstr>Introduction to Group #4</vt:lpstr>
      <vt:lpstr>Bacchus Wine Overview</vt:lpstr>
      <vt:lpstr>How to Succeed:</vt:lpstr>
      <vt:lpstr>Business Rules - Employee Management</vt:lpstr>
      <vt:lpstr>Business Rules - Wine Production</vt:lpstr>
      <vt:lpstr>Business Rules - Supplier Management</vt:lpstr>
      <vt:lpstr>Business Rules - Inventory Management</vt:lpstr>
      <vt:lpstr>Business Rules - Distribution and Sales Tracking</vt:lpstr>
      <vt:lpstr>Assumptions (make an…)</vt:lpstr>
      <vt:lpstr>The Master, The Brain, The ERD</vt:lpstr>
      <vt:lpstr>The Relationships Pt. 1</vt:lpstr>
      <vt:lpstr>The Relationships Pt. 2</vt:lpstr>
      <vt:lpstr>The Relationships Pt. 3</vt:lpstr>
      <vt:lpstr>The Relationships Pt. 4</vt:lpstr>
      <vt:lpstr>Generated Reports - Sales performance</vt:lpstr>
      <vt:lpstr>Generated Reports - Inventory</vt:lpstr>
      <vt:lpstr>Generated Reports – Worked Hours</vt:lpstr>
      <vt:lpstr>Conclusion</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Marlia-Conner</dc:creator>
  <cp:lastModifiedBy>Kyle Marlia-Conner</cp:lastModifiedBy>
  <cp:revision>2</cp:revision>
  <dcterms:created xsi:type="dcterms:W3CDTF">2024-12-20T09:51:25Z</dcterms:created>
  <dcterms:modified xsi:type="dcterms:W3CDTF">2024-12-22T10:56:11Z</dcterms:modified>
</cp:coreProperties>
</file>